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Quicksand Bold" charset="1" panose="00000800000000000000"/>
      <p:regular r:id="rId25"/>
    </p:embeddedFont>
    <p:embeddedFont>
      <p:font typeface="Quicksand Medium" charset="1" panose="00000600000000000000"/>
      <p:regular r:id="rId26"/>
    </p:embeddedFont>
    <p:embeddedFont>
      <p:font typeface="Quicksand" charset="1" panose="00000500000000000000"/>
      <p:regular r:id="rId27"/>
    </p:embeddedFont>
    <p:embeddedFont>
      <p:font typeface="Canva Sans Bold" charset="1" panose="020B08030305010401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png" Type="http://schemas.openxmlformats.org/officeDocument/2006/relationships/image"/><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3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pn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36.png" Type="http://schemas.openxmlformats.org/officeDocument/2006/relationships/image"/><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3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2.pn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png" Type="http://schemas.openxmlformats.org/officeDocument/2006/relationships/image"/><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4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4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4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4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jpeg" Type="http://schemas.openxmlformats.org/officeDocument/2006/relationships/image"/><Relationship Id="rId4" Target="../media/image24.jpeg" Type="http://schemas.openxmlformats.org/officeDocument/2006/relationships/image"/><Relationship Id="rId5" Target="../media/image2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pn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28700" y="8449183"/>
            <a:ext cx="2916026" cy="3188497"/>
          </a:xfrm>
          <a:custGeom>
            <a:avLst/>
            <a:gdLst/>
            <a:ahLst/>
            <a:cxnLst/>
            <a:rect r="r" b="b" t="t" l="l"/>
            <a:pathLst>
              <a:path h="3188497" w="2916026">
                <a:moveTo>
                  <a:pt x="0" y="0"/>
                </a:moveTo>
                <a:lnTo>
                  <a:pt x="2916026" y="0"/>
                </a:lnTo>
                <a:lnTo>
                  <a:pt x="2916026" y="3188497"/>
                </a:lnTo>
                <a:lnTo>
                  <a:pt x="0" y="3188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914" y="252317"/>
            <a:ext cx="3375295" cy="1354317"/>
          </a:xfrm>
          <a:custGeom>
            <a:avLst/>
            <a:gdLst/>
            <a:ahLst/>
            <a:cxnLst/>
            <a:rect r="r" b="b" t="t" l="l"/>
            <a:pathLst>
              <a:path h="1354317" w="3375295">
                <a:moveTo>
                  <a:pt x="0" y="0"/>
                </a:moveTo>
                <a:lnTo>
                  <a:pt x="3375295" y="0"/>
                </a:lnTo>
                <a:lnTo>
                  <a:pt x="3375295" y="1354318"/>
                </a:lnTo>
                <a:lnTo>
                  <a:pt x="0" y="1354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601255" y="8449183"/>
            <a:ext cx="2329628" cy="2304214"/>
          </a:xfrm>
          <a:custGeom>
            <a:avLst/>
            <a:gdLst/>
            <a:ahLst/>
            <a:cxnLst/>
            <a:rect r="r" b="b" t="t" l="l"/>
            <a:pathLst>
              <a:path h="2304214" w="2329628">
                <a:moveTo>
                  <a:pt x="0" y="0"/>
                </a:moveTo>
                <a:lnTo>
                  <a:pt x="2329628" y="0"/>
                </a:lnTo>
                <a:lnTo>
                  <a:pt x="2329628" y="2304214"/>
                </a:lnTo>
                <a:lnTo>
                  <a:pt x="0" y="23042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800039" y="929476"/>
            <a:ext cx="2520812" cy="3754258"/>
          </a:xfrm>
          <a:custGeom>
            <a:avLst/>
            <a:gdLst/>
            <a:ahLst/>
            <a:cxnLst/>
            <a:rect r="r" b="b" t="t" l="l"/>
            <a:pathLst>
              <a:path h="3754258" w="2520812">
                <a:moveTo>
                  <a:pt x="0" y="0"/>
                </a:moveTo>
                <a:lnTo>
                  <a:pt x="2520812" y="0"/>
                </a:lnTo>
                <a:lnTo>
                  <a:pt x="2520812" y="3754258"/>
                </a:lnTo>
                <a:lnTo>
                  <a:pt x="0" y="37542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940194" y="-1604172"/>
            <a:ext cx="3651751" cy="3479123"/>
          </a:xfrm>
          <a:custGeom>
            <a:avLst/>
            <a:gdLst/>
            <a:ahLst/>
            <a:cxnLst/>
            <a:rect r="r" b="b" t="t" l="l"/>
            <a:pathLst>
              <a:path h="3479123" w="3651751">
                <a:moveTo>
                  <a:pt x="0" y="0"/>
                </a:moveTo>
                <a:lnTo>
                  <a:pt x="3651750" y="0"/>
                </a:lnTo>
                <a:lnTo>
                  <a:pt x="3651750" y="3479122"/>
                </a:lnTo>
                <a:lnTo>
                  <a:pt x="0" y="34791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348932" y="5395619"/>
            <a:ext cx="988244" cy="3053564"/>
          </a:xfrm>
          <a:custGeom>
            <a:avLst/>
            <a:gdLst/>
            <a:ahLst/>
            <a:cxnLst/>
            <a:rect r="r" b="b" t="t" l="l"/>
            <a:pathLst>
              <a:path h="3053564" w="988244">
                <a:moveTo>
                  <a:pt x="0" y="0"/>
                </a:moveTo>
                <a:lnTo>
                  <a:pt x="988244" y="0"/>
                </a:lnTo>
                <a:lnTo>
                  <a:pt x="988244" y="3053564"/>
                </a:lnTo>
                <a:lnTo>
                  <a:pt x="0" y="30535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4978514" y="8977148"/>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9564414" y="9258300"/>
            <a:ext cx="4740262" cy="1965054"/>
          </a:xfrm>
          <a:custGeom>
            <a:avLst/>
            <a:gdLst/>
            <a:ahLst/>
            <a:cxnLst/>
            <a:rect r="r" b="b" t="t" l="l"/>
            <a:pathLst>
              <a:path h="1965054" w="4740262">
                <a:moveTo>
                  <a:pt x="0" y="0"/>
                </a:moveTo>
                <a:lnTo>
                  <a:pt x="4740262" y="0"/>
                </a:lnTo>
                <a:lnTo>
                  <a:pt x="4740262" y="1965054"/>
                </a:lnTo>
                <a:lnTo>
                  <a:pt x="0" y="196505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4972572" y="-949396"/>
            <a:ext cx="5042144" cy="2090198"/>
          </a:xfrm>
          <a:custGeom>
            <a:avLst/>
            <a:gdLst/>
            <a:ahLst/>
            <a:cxnLst/>
            <a:rect r="r" b="b" t="t" l="l"/>
            <a:pathLst>
              <a:path h="2090198" w="5042144">
                <a:moveTo>
                  <a:pt x="0" y="0"/>
                </a:moveTo>
                <a:lnTo>
                  <a:pt x="5042144" y="0"/>
                </a:lnTo>
                <a:lnTo>
                  <a:pt x="5042144" y="2090198"/>
                </a:lnTo>
                <a:lnTo>
                  <a:pt x="0" y="209019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11395079" y="-2411695"/>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7259300" y="5395619"/>
            <a:ext cx="3307270" cy="4114800"/>
          </a:xfrm>
          <a:custGeom>
            <a:avLst/>
            <a:gdLst/>
            <a:ahLst/>
            <a:cxnLst/>
            <a:rect r="r" b="b" t="t" l="l"/>
            <a:pathLst>
              <a:path h="4114800" w="3307270">
                <a:moveTo>
                  <a:pt x="0" y="0"/>
                </a:moveTo>
                <a:lnTo>
                  <a:pt x="3307270" y="0"/>
                </a:lnTo>
                <a:lnTo>
                  <a:pt x="330727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0">
            <a:off x="-1224427" y="1874950"/>
            <a:ext cx="2448853" cy="2889502"/>
          </a:xfrm>
          <a:custGeom>
            <a:avLst/>
            <a:gdLst/>
            <a:ahLst/>
            <a:cxnLst/>
            <a:rect r="r" b="b" t="t" l="l"/>
            <a:pathLst>
              <a:path h="2889502" w="2448853">
                <a:moveTo>
                  <a:pt x="0" y="0"/>
                </a:moveTo>
                <a:lnTo>
                  <a:pt x="2448854" y="0"/>
                </a:lnTo>
                <a:lnTo>
                  <a:pt x="2448854" y="2889503"/>
                </a:lnTo>
                <a:lnTo>
                  <a:pt x="0" y="288950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5" id="15"/>
          <p:cNvSpPr txBox="true"/>
          <p:nvPr/>
        </p:nvSpPr>
        <p:spPr>
          <a:xfrm rot="0">
            <a:off x="2486713" y="3016510"/>
            <a:ext cx="13412347" cy="3530014"/>
          </a:xfrm>
          <a:prstGeom prst="rect">
            <a:avLst/>
          </a:prstGeom>
        </p:spPr>
        <p:txBody>
          <a:bodyPr anchor="t" rtlCol="false" tIns="0" lIns="0" bIns="0" rIns="0">
            <a:spAutoFit/>
          </a:bodyPr>
          <a:lstStyle/>
          <a:p>
            <a:pPr algn="ctr">
              <a:lnSpc>
                <a:spcPts val="6935"/>
              </a:lnSpc>
            </a:pPr>
            <a:r>
              <a:rPr lang="en-US" b="true" sz="6192">
                <a:solidFill>
                  <a:srgbClr val="FFFFFF"/>
                </a:solidFill>
                <a:latin typeface="Quicksand Bold"/>
                <a:ea typeface="Quicksand Bold"/>
                <a:cs typeface="Quicksand Bold"/>
                <a:sym typeface="Quicksand Bold"/>
              </a:rPr>
              <a:t>EFFECT OF ALLOYING ON LATTICE PARAMETERS AND STACKING FAULT ENERGIES FOR FCC LATTICE</a:t>
            </a:r>
            <a:r>
              <a:rPr lang="en-US" b="true" sz="6192">
                <a:solidFill>
                  <a:srgbClr val="000000"/>
                </a:solidFill>
                <a:latin typeface="Quicksand Bold"/>
                <a:ea typeface="Quicksand Bold"/>
                <a:cs typeface="Quicksand Bold"/>
                <a:sym typeface="Quicksand Bold"/>
              </a:rPr>
              <a:t>.</a:t>
            </a:r>
          </a:p>
          <a:p>
            <a:pPr algn="ctr">
              <a:lnSpc>
                <a:spcPts val="6935"/>
              </a:lnSpc>
            </a:pPr>
          </a:p>
        </p:txBody>
      </p:sp>
      <p:sp>
        <p:nvSpPr>
          <p:cNvPr name="TextBox 16" id="16"/>
          <p:cNvSpPr txBox="true"/>
          <p:nvPr/>
        </p:nvSpPr>
        <p:spPr>
          <a:xfrm rot="0">
            <a:off x="4522105" y="6296675"/>
            <a:ext cx="9341563" cy="1034704"/>
          </a:xfrm>
          <a:prstGeom prst="rect">
            <a:avLst/>
          </a:prstGeom>
        </p:spPr>
        <p:txBody>
          <a:bodyPr anchor="t" rtlCol="false" tIns="0" lIns="0" bIns="0" rIns="0">
            <a:spAutoFit/>
          </a:bodyPr>
          <a:lstStyle/>
          <a:p>
            <a:pPr algn="ctr">
              <a:lnSpc>
                <a:spcPts val="2761"/>
              </a:lnSpc>
            </a:pPr>
            <a:r>
              <a:rPr lang="en-US" b="true" sz="2465">
                <a:solidFill>
                  <a:srgbClr val="FFFFFF"/>
                </a:solidFill>
                <a:latin typeface="Quicksand Bold"/>
                <a:ea typeface="Quicksand Bold"/>
                <a:cs typeface="Quicksand Bold"/>
                <a:sym typeface="Quicksand Bold"/>
              </a:rPr>
              <a:t>BY :</a:t>
            </a:r>
          </a:p>
          <a:p>
            <a:pPr algn="ctr">
              <a:lnSpc>
                <a:spcPts val="2761"/>
              </a:lnSpc>
            </a:pPr>
            <a:r>
              <a:rPr lang="en-US" b="true" sz="2465">
                <a:solidFill>
                  <a:srgbClr val="FFFFFF"/>
                </a:solidFill>
                <a:latin typeface="Quicksand Bold"/>
                <a:ea typeface="Quicksand Bold"/>
                <a:cs typeface="Quicksand Bold"/>
                <a:sym typeface="Quicksand Bold"/>
              </a:rPr>
              <a:t>ISHAN SHRIVASTAVA - 210005021</a:t>
            </a:r>
          </a:p>
          <a:p>
            <a:pPr algn="ctr">
              <a:lnSpc>
                <a:spcPts val="2761"/>
              </a:lnSpc>
            </a:pPr>
            <a:r>
              <a:rPr lang="en-US" b="true" sz="2465">
                <a:solidFill>
                  <a:srgbClr val="FFFFFF"/>
                </a:solidFill>
                <a:latin typeface="Quicksand Bold"/>
                <a:ea typeface="Quicksand Bold"/>
                <a:cs typeface="Quicksand Bold"/>
                <a:sym typeface="Quicksand Bold"/>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3825" y="2617068"/>
            <a:ext cx="6091715" cy="3996935"/>
          </a:xfrm>
          <a:custGeom>
            <a:avLst/>
            <a:gdLst/>
            <a:ahLst/>
            <a:cxnLst/>
            <a:rect r="r" b="b" t="t" l="l"/>
            <a:pathLst>
              <a:path h="3996935" w="6091715">
                <a:moveTo>
                  <a:pt x="0" y="0"/>
                </a:moveTo>
                <a:lnTo>
                  <a:pt x="6091715" y="0"/>
                </a:lnTo>
                <a:lnTo>
                  <a:pt x="6091715" y="3996936"/>
                </a:lnTo>
                <a:lnTo>
                  <a:pt x="0" y="3996936"/>
                </a:lnTo>
                <a:lnTo>
                  <a:pt x="0" y="0"/>
                </a:lnTo>
                <a:close/>
              </a:path>
            </a:pathLst>
          </a:custGeom>
          <a:blipFill>
            <a:blip r:embed="rId9"/>
            <a:stretch>
              <a:fillRect l="0" t="0" r="0" b="0"/>
            </a:stretch>
          </a:blipFill>
        </p:spPr>
      </p:sp>
      <p:sp>
        <p:nvSpPr>
          <p:cNvPr name="Freeform 8" id="8"/>
          <p:cNvSpPr/>
          <p:nvPr/>
        </p:nvSpPr>
        <p:spPr>
          <a:xfrm flipH="false" flipV="false" rot="0">
            <a:off x="6091715" y="2628084"/>
            <a:ext cx="6091715" cy="3996935"/>
          </a:xfrm>
          <a:custGeom>
            <a:avLst/>
            <a:gdLst/>
            <a:ahLst/>
            <a:cxnLst/>
            <a:rect r="r" b="b" t="t" l="l"/>
            <a:pathLst>
              <a:path h="3996935" w="6091715">
                <a:moveTo>
                  <a:pt x="0" y="0"/>
                </a:moveTo>
                <a:lnTo>
                  <a:pt x="6091714" y="0"/>
                </a:lnTo>
                <a:lnTo>
                  <a:pt x="6091714" y="3996936"/>
                </a:lnTo>
                <a:lnTo>
                  <a:pt x="0" y="3996936"/>
                </a:lnTo>
                <a:lnTo>
                  <a:pt x="0" y="0"/>
                </a:lnTo>
                <a:close/>
              </a:path>
            </a:pathLst>
          </a:custGeom>
          <a:blipFill>
            <a:blip r:embed="rId10"/>
            <a:stretch>
              <a:fillRect l="0" t="0" r="0" b="0"/>
            </a:stretch>
          </a:blipFill>
        </p:spPr>
      </p:sp>
      <p:sp>
        <p:nvSpPr>
          <p:cNvPr name="Freeform 9" id="9"/>
          <p:cNvSpPr/>
          <p:nvPr/>
        </p:nvSpPr>
        <p:spPr>
          <a:xfrm flipH="false" flipV="false" rot="0">
            <a:off x="12308363" y="2664853"/>
            <a:ext cx="5979637" cy="3923398"/>
          </a:xfrm>
          <a:custGeom>
            <a:avLst/>
            <a:gdLst/>
            <a:ahLst/>
            <a:cxnLst/>
            <a:rect r="r" b="b" t="t" l="l"/>
            <a:pathLst>
              <a:path h="3923398" w="5979637">
                <a:moveTo>
                  <a:pt x="0" y="0"/>
                </a:moveTo>
                <a:lnTo>
                  <a:pt x="5979637" y="0"/>
                </a:lnTo>
                <a:lnTo>
                  <a:pt x="5979637" y="3923398"/>
                </a:lnTo>
                <a:lnTo>
                  <a:pt x="0" y="3923398"/>
                </a:lnTo>
                <a:lnTo>
                  <a:pt x="0" y="0"/>
                </a:lnTo>
                <a:close/>
              </a:path>
            </a:pathLst>
          </a:custGeom>
          <a:blipFill>
            <a:blip r:embed="rId11"/>
            <a:stretch>
              <a:fillRect l="0" t="0" r="0" b="0"/>
            </a:stretch>
          </a:blipFill>
        </p:spPr>
      </p:sp>
      <p:sp>
        <p:nvSpPr>
          <p:cNvPr name="TextBox 10" id="10"/>
          <p:cNvSpPr txBox="true"/>
          <p:nvPr/>
        </p:nvSpPr>
        <p:spPr>
          <a:xfrm rot="0">
            <a:off x="1991414" y="1390056"/>
            <a:ext cx="14305172" cy="634240"/>
          </a:xfrm>
          <a:prstGeom prst="rect">
            <a:avLst/>
          </a:prstGeom>
        </p:spPr>
        <p:txBody>
          <a:bodyPr anchor="t" rtlCol="false" tIns="0" lIns="0" bIns="0" rIns="0">
            <a:spAutoFit/>
          </a:bodyPr>
          <a:lstStyle/>
          <a:p>
            <a:pPr algn="ctr">
              <a:lnSpc>
                <a:spcPts val="4816"/>
              </a:lnSpc>
            </a:pPr>
            <a:r>
              <a:rPr lang="en-US" b="true" sz="4300">
                <a:solidFill>
                  <a:srgbClr val="FFFFFF"/>
                </a:solidFill>
                <a:latin typeface="Quicksand Bold"/>
                <a:ea typeface="Quicksand Bold"/>
                <a:cs typeface="Quicksand Bold"/>
                <a:sym typeface="Quicksand Bold"/>
              </a:rPr>
              <a:t>GRAPHS : INTRINSIC STACKING FAULT ENERGY</a:t>
            </a:r>
          </a:p>
        </p:txBody>
      </p:sp>
      <p:sp>
        <p:nvSpPr>
          <p:cNvPr name="TextBox 11" id="11"/>
          <p:cNvSpPr txBox="true"/>
          <p:nvPr/>
        </p:nvSpPr>
        <p:spPr>
          <a:xfrm rot="0">
            <a:off x="5438333" y="7787091"/>
            <a:ext cx="8022193" cy="1157605"/>
          </a:xfrm>
          <a:prstGeom prst="rect">
            <a:avLst/>
          </a:prstGeom>
        </p:spPr>
        <p:txBody>
          <a:bodyPr anchor="t" rtlCol="false" tIns="0" lIns="0" bIns="0" rIns="0">
            <a:spAutoFit/>
          </a:bodyPr>
          <a:lstStyle/>
          <a:p>
            <a:pPr algn="ctr">
              <a:lnSpc>
                <a:spcPts val="8960"/>
              </a:lnSpc>
              <a:spcBef>
                <a:spcPct val="0"/>
              </a:spcBef>
            </a:pPr>
            <a:r>
              <a:rPr lang="en-US" b="true" sz="8000">
                <a:solidFill>
                  <a:srgbClr val="FFFFFF"/>
                </a:solidFill>
                <a:latin typeface="Quicksand Bold"/>
                <a:ea typeface="Quicksand Bold"/>
                <a:cs typeface="Quicksand Bold"/>
                <a:sym typeface="Quicksand Bold"/>
              </a:rPr>
              <a:t>BY DMLF MODEL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340930" y="2570698"/>
            <a:ext cx="5834706" cy="4089675"/>
          </a:xfrm>
          <a:custGeom>
            <a:avLst/>
            <a:gdLst/>
            <a:ahLst/>
            <a:cxnLst/>
            <a:rect r="r" b="b" t="t" l="l"/>
            <a:pathLst>
              <a:path h="4089675" w="5834706">
                <a:moveTo>
                  <a:pt x="0" y="0"/>
                </a:moveTo>
                <a:lnTo>
                  <a:pt x="5834706" y="0"/>
                </a:lnTo>
                <a:lnTo>
                  <a:pt x="5834706" y="4089676"/>
                </a:lnTo>
                <a:lnTo>
                  <a:pt x="0" y="4089676"/>
                </a:lnTo>
                <a:lnTo>
                  <a:pt x="0" y="0"/>
                </a:lnTo>
                <a:close/>
              </a:path>
            </a:pathLst>
          </a:custGeom>
          <a:blipFill>
            <a:blip r:embed="rId9"/>
            <a:stretch>
              <a:fillRect l="0" t="0" r="0" b="0"/>
            </a:stretch>
          </a:blipFill>
        </p:spPr>
      </p:sp>
      <p:sp>
        <p:nvSpPr>
          <p:cNvPr name="Freeform 8" id="8"/>
          <p:cNvSpPr/>
          <p:nvPr/>
        </p:nvSpPr>
        <p:spPr>
          <a:xfrm flipH="false" flipV="false" rot="0">
            <a:off x="0" y="2530868"/>
            <a:ext cx="5948356" cy="4169335"/>
          </a:xfrm>
          <a:custGeom>
            <a:avLst/>
            <a:gdLst/>
            <a:ahLst/>
            <a:cxnLst/>
            <a:rect r="r" b="b" t="t" l="l"/>
            <a:pathLst>
              <a:path h="4169335" w="5948356">
                <a:moveTo>
                  <a:pt x="0" y="0"/>
                </a:moveTo>
                <a:lnTo>
                  <a:pt x="5948356" y="0"/>
                </a:lnTo>
                <a:lnTo>
                  <a:pt x="5948356" y="4169336"/>
                </a:lnTo>
                <a:lnTo>
                  <a:pt x="0" y="4169336"/>
                </a:lnTo>
                <a:lnTo>
                  <a:pt x="0" y="0"/>
                </a:lnTo>
                <a:close/>
              </a:path>
            </a:pathLst>
          </a:custGeom>
          <a:blipFill>
            <a:blip r:embed="rId10"/>
            <a:stretch>
              <a:fillRect l="0" t="0" r="0" b="0"/>
            </a:stretch>
          </a:blipFill>
        </p:spPr>
      </p:sp>
      <p:sp>
        <p:nvSpPr>
          <p:cNvPr name="Freeform 9" id="9"/>
          <p:cNvSpPr/>
          <p:nvPr/>
        </p:nvSpPr>
        <p:spPr>
          <a:xfrm flipH="false" flipV="false" rot="0">
            <a:off x="6077436" y="2586273"/>
            <a:ext cx="5968219" cy="4183258"/>
          </a:xfrm>
          <a:custGeom>
            <a:avLst/>
            <a:gdLst/>
            <a:ahLst/>
            <a:cxnLst/>
            <a:rect r="r" b="b" t="t" l="l"/>
            <a:pathLst>
              <a:path h="4183258" w="5968219">
                <a:moveTo>
                  <a:pt x="0" y="0"/>
                </a:moveTo>
                <a:lnTo>
                  <a:pt x="5968219" y="0"/>
                </a:lnTo>
                <a:lnTo>
                  <a:pt x="5968219" y="4183258"/>
                </a:lnTo>
                <a:lnTo>
                  <a:pt x="0" y="4183258"/>
                </a:lnTo>
                <a:lnTo>
                  <a:pt x="0" y="0"/>
                </a:lnTo>
                <a:close/>
              </a:path>
            </a:pathLst>
          </a:custGeom>
          <a:blipFill>
            <a:blip r:embed="rId11"/>
            <a:stretch>
              <a:fillRect l="0" t="0" r="0" b="0"/>
            </a:stretch>
          </a:blipFill>
        </p:spPr>
      </p:sp>
      <p:sp>
        <p:nvSpPr>
          <p:cNvPr name="Freeform 10" id="10"/>
          <p:cNvSpPr/>
          <p:nvPr/>
        </p:nvSpPr>
        <p:spPr>
          <a:xfrm flipH="false" flipV="false" rot="0">
            <a:off x="3167953" y="2791082"/>
            <a:ext cx="503655" cy="267567"/>
          </a:xfrm>
          <a:custGeom>
            <a:avLst/>
            <a:gdLst/>
            <a:ahLst/>
            <a:cxnLst/>
            <a:rect r="r" b="b" t="t" l="l"/>
            <a:pathLst>
              <a:path h="267567" w="503655">
                <a:moveTo>
                  <a:pt x="0" y="0"/>
                </a:moveTo>
                <a:lnTo>
                  <a:pt x="503655" y="0"/>
                </a:lnTo>
                <a:lnTo>
                  <a:pt x="503655" y="267567"/>
                </a:lnTo>
                <a:lnTo>
                  <a:pt x="0" y="26756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2780403" y="2791082"/>
            <a:ext cx="503655" cy="267567"/>
          </a:xfrm>
          <a:custGeom>
            <a:avLst/>
            <a:gdLst/>
            <a:ahLst/>
            <a:cxnLst/>
            <a:rect r="r" b="b" t="t" l="l"/>
            <a:pathLst>
              <a:path h="267567" w="503655">
                <a:moveTo>
                  <a:pt x="0" y="0"/>
                </a:moveTo>
                <a:lnTo>
                  <a:pt x="503655" y="0"/>
                </a:lnTo>
                <a:lnTo>
                  <a:pt x="503655" y="267567"/>
                </a:lnTo>
                <a:lnTo>
                  <a:pt x="0" y="26756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2282562" y="2717304"/>
            <a:ext cx="586859" cy="311769"/>
          </a:xfrm>
          <a:custGeom>
            <a:avLst/>
            <a:gdLst/>
            <a:ahLst/>
            <a:cxnLst/>
            <a:rect r="r" b="b" t="t" l="l"/>
            <a:pathLst>
              <a:path h="311769" w="586859">
                <a:moveTo>
                  <a:pt x="0" y="0"/>
                </a:moveTo>
                <a:lnTo>
                  <a:pt x="586860" y="0"/>
                </a:lnTo>
                <a:lnTo>
                  <a:pt x="586860" y="311769"/>
                </a:lnTo>
                <a:lnTo>
                  <a:pt x="0" y="3117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9061545" y="2821922"/>
            <a:ext cx="695452" cy="369459"/>
          </a:xfrm>
          <a:custGeom>
            <a:avLst/>
            <a:gdLst/>
            <a:ahLst/>
            <a:cxnLst/>
            <a:rect r="r" b="b" t="t" l="l"/>
            <a:pathLst>
              <a:path h="369459" w="695452">
                <a:moveTo>
                  <a:pt x="0" y="0"/>
                </a:moveTo>
                <a:lnTo>
                  <a:pt x="695452" y="0"/>
                </a:lnTo>
                <a:lnTo>
                  <a:pt x="695452" y="369459"/>
                </a:lnTo>
                <a:lnTo>
                  <a:pt x="0" y="3694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8480184" y="2821922"/>
            <a:ext cx="663816" cy="352652"/>
          </a:xfrm>
          <a:custGeom>
            <a:avLst/>
            <a:gdLst/>
            <a:ahLst/>
            <a:cxnLst/>
            <a:rect r="r" b="b" t="t" l="l"/>
            <a:pathLst>
              <a:path h="352652" w="663816">
                <a:moveTo>
                  <a:pt x="0" y="0"/>
                </a:moveTo>
                <a:lnTo>
                  <a:pt x="663816" y="0"/>
                </a:lnTo>
                <a:lnTo>
                  <a:pt x="663816" y="352653"/>
                </a:lnTo>
                <a:lnTo>
                  <a:pt x="0" y="3526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14696157" y="2800871"/>
            <a:ext cx="606991" cy="322464"/>
          </a:xfrm>
          <a:custGeom>
            <a:avLst/>
            <a:gdLst/>
            <a:ahLst/>
            <a:cxnLst/>
            <a:rect r="r" b="b" t="t" l="l"/>
            <a:pathLst>
              <a:path h="322464" w="606991">
                <a:moveTo>
                  <a:pt x="0" y="0"/>
                </a:moveTo>
                <a:lnTo>
                  <a:pt x="606991" y="0"/>
                </a:lnTo>
                <a:lnTo>
                  <a:pt x="606991" y="322464"/>
                </a:lnTo>
                <a:lnTo>
                  <a:pt x="0" y="32246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15303148" y="2821922"/>
            <a:ext cx="527737" cy="280361"/>
          </a:xfrm>
          <a:custGeom>
            <a:avLst/>
            <a:gdLst/>
            <a:ahLst/>
            <a:cxnLst/>
            <a:rect r="r" b="b" t="t" l="l"/>
            <a:pathLst>
              <a:path h="280361" w="527737">
                <a:moveTo>
                  <a:pt x="0" y="0"/>
                </a:moveTo>
                <a:lnTo>
                  <a:pt x="527737" y="0"/>
                </a:lnTo>
                <a:lnTo>
                  <a:pt x="527737" y="280361"/>
                </a:lnTo>
                <a:lnTo>
                  <a:pt x="0" y="2803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3951575">
            <a:off x="520984" y="5926182"/>
            <a:ext cx="1015432" cy="539448"/>
          </a:xfrm>
          <a:custGeom>
            <a:avLst/>
            <a:gdLst/>
            <a:ahLst/>
            <a:cxnLst/>
            <a:rect r="r" b="b" t="t" l="l"/>
            <a:pathLst>
              <a:path h="539448" w="1015432">
                <a:moveTo>
                  <a:pt x="0" y="0"/>
                </a:moveTo>
                <a:lnTo>
                  <a:pt x="1015432" y="0"/>
                </a:lnTo>
                <a:lnTo>
                  <a:pt x="1015432" y="539449"/>
                </a:lnTo>
                <a:lnTo>
                  <a:pt x="0" y="5394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3560867">
            <a:off x="6458822" y="5956447"/>
            <a:ext cx="1114120" cy="591876"/>
          </a:xfrm>
          <a:custGeom>
            <a:avLst/>
            <a:gdLst/>
            <a:ahLst/>
            <a:cxnLst/>
            <a:rect r="r" b="b" t="t" l="l"/>
            <a:pathLst>
              <a:path h="591876" w="1114120">
                <a:moveTo>
                  <a:pt x="0" y="0"/>
                </a:moveTo>
                <a:lnTo>
                  <a:pt x="1114120" y="0"/>
                </a:lnTo>
                <a:lnTo>
                  <a:pt x="1114120" y="591876"/>
                </a:lnTo>
                <a:lnTo>
                  <a:pt x="0" y="5918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3459521">
            <a:off x="12858158" y="5935900"/>
            <a:ext cx="920668" cy="489105"/>
          </a:xfrm>
          <a:custGeom>
            <a:avLst/>
            <a:gdLst/>
            <a:ahLst/>
            <a:cxnLst/>
            <a:rect r="r" b="b" t="t" l="l"/>
            <a:pathLst>
              <a:path h="489105" w="920668">
                <a:moveTo>
                  <a:pt x="0" y="0"/>
                </a:moveTo>
                <a:lnTo>
                  <a:pt x="920668" y="0"/>
                </a:lnTo>
                <a:lnTo>
                  <a:pt x="920668" y="489105"/>
                </a:lnTo>
                <a:lnTo>
                  <a:pt x="0" y="4891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0" id="20"/>
          <p:cNvSpPr txBox="true"/>
          <p:nvPr/>
        </p:nvSpPr>
        <p:spPr>
          <a:xfrm rot="0">
            <a:off x="788742" y="1228674"/>
            <a:ext cx="16710515" cy="717474"/>
          </a:xfrm>
          <a:prstGeom prst="rect">
            <a:avLst/>
          </a:prstGeom>
        </p:spPr>
        <p:txBody>
          <a:bodyPr anchor="t" rtlCol="false" tIns="0" lIns="0" bIns="0" rIns="0">
            <a:spAutoFit/>
          </a:bodyPr>
          <a:lstStyle/>
          <a:p>
            <a:pPr algn="ctr">
              <a:lnSpc>
                <a:spcPts val="5591"/>
              </a:lnSpc>
            </a:pPr>
            <a:r>
              <a:rPr lang="en-US" b="true" sz="4992">
                <a:solidFill>
                  <a:srgbClr val="FFFFFF"/>
                </a:solidFill>
                <a:latin typeface="Quicksand Bold"/>
                <a:ea typeface="Quicksand Bold"/>
                <a:cs typeface="Quicksand Bold"/>
                <a:sym typeface="Quicksand Bold"/>
              </a:rPr>
              <a:t>GRAPHS : EXTRINSIC STACKING FAULT ENERGY</a:t>
            </a:r>
          </a:p>
        </p:txBody>
      </p:sp>
      <p:sp>
        <p:nvSpPr>
          <p:cNvPr name="TextBox 21" id="21"/>
          <p:cNvSpPr txBox="true"/>
          <p:nvPr/>
        </p:nvSpPr>
        <p:spPr>
          <a:xfrm rot="0">
            <a:off x="5328813" y="7787091"/>
            <a:ext cx="7744024" cy="1157605"/>
          </a:xfrm>
          <a:prstGeom prst="rect">
            <a:avLst/>
          </a:prstGeom>
        </p:spPr>
        <p:txBody>
          <a:bodyPr anchor="t" rtlCol="false" tIns="0" lIns="0" bIns="0" rIns="0">
            <a:spAutoFit/>
          </a:bodyPr>
          <a:lstStyle/>
          <a:p>
            <a:pPr algn="ctr">
              <a:lnSpc>
                <a:spcPts val="8960"/>
              </a:lnSpc>
              <a:spcBef>
                <a:spcPct val="0"/>
              </a:spcBef>
            </a:pPr>
            <a:r>
              <a:rPr lang="en-US" b="true" sz="8000">
                <a:solidFill>
                  <a:srgbClr val="FFFFFF"/>
                </a:solidFill>
                <a:latin typeface="Quicksand Bold"/>
                <a:ea typeface="Quicksand Bold"/>
                <a:cs typeface="Quicksand Bold"/>
                <a:sym typeface="Quicksand Bold"/>
              </a:rPr>
              <a:t>BY ANNI MODEL</a:t>
            </a:r>
          </a:p>
        </p:txBody>
      </p:sp>
      <p:sp>
        <p:nvSpPr>
          <p:cNvPr name="TextBox 22" id="22"/>
          <p:cNvSpPr txBox="true"/>
          <p:nvPr/>
        </p:nvSpPr>
        <p:spPr>
          <a:xfrm rot="0">
            <a:off x="2925165" y="2802872"/>
            <a:ext cx="242827" cy="214522"/>
          </a:xfrm>
          <a:prstGeom prst="rect">
            <a:avLst/>
          </a:prstGeom>
        </p:spPr>
        <p:txBody>
          <a:bodyPr anchor="t" rtlCol="false" tIns="0" lIns="0" bIns="0" rIns="0">
            <a:spAutoFit/>
          </a:bodyPr>
          <a:lstStyle/>
          <a:p>
            <a:pPr algn="ctr">
              <a:lnSpc>
                <a:spcPts val="873"/>
              </a:lnSpc>
            </a:pPr>
            <a:r>
              <a:rPr lang="en-US" sz="623" b="true">
                <a:solidFill>
                  <a:srgbClr val="000000"/>
                </a:solidFill>
                <a:latin typeface="Canva Sans Bold"/>
                <a:ea typeface="Canva Sans Bold"/>
                <a:cs typeface="Canva Sans Bold"/>
                <a:sym typeface="Canva Sans Bold"/>
              </a:rPr>
              <a:t>Nickel</a:t>
            </a:r>
          </a:p>
          <a:p>
            <a:pPr algn="ctr">
              <a:lnSpc>
                <a:spcPts val="873"/>
              </a:lnSpc>
            </a:pPr>
            <a:r>
              <a:rPr lang="en-US" sz="623" b="true">
                <a:solidFill>
                  <a:srgbClr val="000000"/>
                </a:solidFill>
                <a:latin typeface="Canva Sans Bold"/>
                <a:ea typeface="Canva Sans Bold"/>
                <a:cs typeface="Canva Sans Bold"/>
                <a:sym typeface="Canva Sans Bold"/>
              </a:rPr>
              <a:t>Ni</a:t>
            </a:r>
          </a:p>
        </p:txBody>
      </p:sp>
      <p:sp>
        <p:nvSpPr>
          <p:cNvPr name="TextBox 23" id="23"/>
          <p:cNvSpPr txBox="true"/>
          <p:nvPr/>
        </p:nvSpPr>
        <p:spPr>
          <a:xfrm rot="0">
            <a:off x="8965930" y="2828170"/>
            <a:ext cx="356140" cy="321108"/>
          </a:xfrm>
          <a:prstGeom prst="rect">
            <a:avLst/>
          </a:prstGeom>
        </p:spPr>
        <p:txBody>
          <a:bodyPr anchor="t" rtlCol="false" tIns="0" lIns="0" bIns="0" rIns="0">
            <a:spAutoFit/>
          </a:bodyPr>
          <a:lstStyle/>
          <a:p>
            <a:pPr algn="ctr">
              <a:lnSpc>
                <a:spcPts val="1281"/>
              </a:lnSpc>
            </a:pPr>
            <a:r>
              <a:rPr lang="en-US" sz="915" b="true">
                <a:solidFill>
                  <a:srgbClr val="000000"/>
                </a:solidFill>
                <a:latin typeface="Canva Sans Bold"/>
                <a:ea typeface="Canva Sans Bold"/>
                <a:cs typeface="Canva Sans Bold"/>
                <a:sym typeface="Canva Sans Bold"/>
              </a:rPr>
              <a:t>Nickel</a:t>
            </a:r>
          </a:p>
          <a:p>
            <a:pPr algn="ctr">
              <a:lnSpc>
                <a:spcPts val="1281"/>
              </a:lnSpc>
            </a:pPr>
            <a:r>
              <a:rPr lang="en-US" sz="915" b="true">
                <a:solidFill>
                  <a:srgbClr val="000000"/>
                </a:solidFill>
                <a:latin typeface="Canva Sans Bold"/>
                <a:ea typeface="Canva Sans Bold"/>
                <a:cs typeface="Canva Sans Bold"/>
                <a:sym typeface="Canva Sans Bold"/>
              </a:rPr>
              <a:t>Ni</a:t>
            </a:r>
          </a:p>
        </p:txBody>
      </p:sp>
      <p:sp>
        <p:nvSpPr>
          <p:cNvPr name="TextBox 24" id="24"/>
          <p:cNvSpPr txBox="true"/>
          <p:nvPr/>
        </p:nvSpPr>
        <p:spPr>
          <a:xfrm rot="0">
            <a:off x="14900638" y="2824689"/>
            <a:ext cx="805020" cy="255776"/>
          </a:xfrm>
          <a:prstGeom prst="rect">
            <a:avLst/>
          </a:prstGeom>
        </p:spPr>
        <p:txBody>
          <a:bodyPr anchor="t" rtlCol="false" tIns="0" lIns="0" bIns="0" rIns="0">
            <a:spAutoFit/>
          </a:bodyPr>
          <a:lstStyle/>
          <a:p>
            <a:pPr algn="ctr">
              <a:lnSpc>
                <a:spcPts val="1004"/>
              </a:lnSpc>
            </a:pPr>
            <a:r>
              <a:rPr lang="en-US" sz="717" b="true">
                <a:solidFill>
                  <a:srgbClr val="000000"/>
                </a:solidFill>
                <a:latin typeface="Canva Sans Bold"/>
                <a:ea typeface="Canva Sans Bold"/>
                <a:cs typeface="Canva Sans Bold"/>
                <a:sym typeface="Canva Sans Bold"/>
              </a:rPr>
              <a:t>Nickel</a:t>
            </a:r>
          </a:p>
          <a:p>
            <a:pPr algn="ctr">
              <a:lnSpc>
                <a:spcPts val="1004"/>
              </a:lnSpc>
            </a:pPr>
            <a:r>
              <a:rPr lang="en-US" sz="717" b="true">
                <a:solidFill>
                  <a:srgbClr val="000000"/>
                </a:solidFill>
                <a:latin typeface="Canva Sans Bold"/>
                <a:ea typeface="Canva Sans Bold"/>
                <a:cs typeface="Canva Sans Bold"/>
                <a:sym typeface="Canva Sans Bold"/>
              </a:rPr>
              <a:t>Ni</a:t>
            </a:r>
          </a:p>
        </p:txBody>
      </p:sp>
      <p:sp>
        <p:nvSpPr>
          <p:cNvPr name="TextBox 25" id="25"/>
          <p:cNvSpPr txBox="true"/>
          <p:nvPr/>
        </p:nvSpPr>
        <p:spPr>
          <a:xfrm rot="3994082">
            <a:off x="729077" y="6027192"/>
            <a:ext cx="616727" cy="329854"/>
          </a:xfrm>
          <a:prstGeom prst="rect">
            <a:avLst/>
          </a:prstGeom>
        </p:spPr>
        <p:txBody>
          <a:bodyPr anchor="t" rtlCol="false" tIns="0" lIns="0" bIns="0" rIns="0">
            <a:spAutoFit/>
          </a:bodyPr>
          <a:lstStyle/>
          <a:p>
            <a:pPr algn="ctr">
              <a:lnSpc>
                <a:spcPts val="1318"/>
              </a:lnSpc>
            </a:pPr>
            <a:r>
              <a:rPr lang="en-US" sz="941" b="true">
                <a:solidFill>
                  <a:srgbClr val="000000"/>
                </a:solidFill>
                <a:latin typeface="Canva Sans Bold"/>
                <a:ea typeface="Canva Sans Bold"/>
                <a:cs typeface="Canva Sans Bold"/>
                <a:sym typeface="Canva Sans Bold"/>
              </a:rPr>
              <a:t>Chromium</a:t>
            </a:r>
          </a:p>
          <a:p>
            <a:pPr algn="ctr">
              <a:lnSpc>
                <a:spcPts val="1318"/>
              </a:lnSpc>
            </a:pPr>
            <a:r>
              <a:rPr lang="en-US" sz="941" b="true">
                <a:solidFill>
                  <a:srgbClr val="000000"/>
                </a:solidFill>
                <a:latin typeface="Canva Sans Bold"/>
                <a:ea typeface="Canva Sans Bold"/>
                <a:cs typeface="Canva Sans Bold"/>
                <a:sym typeface="Canva Sans Bold"/>
              </a:rPr>
              <a:t>Cr</a:t>
            </a:r>
          </a:p>
        </p:txBody>
      </p:sp>
      <p:sp>
        <p:nvSpPr>
          <p:cNvPr name="TextBox 26" id="26"/>
          <p:cNvSpPr txBox="true"/>
          <p:nvPr/>
        </p:nvSpPr>
        <p:spPr>
          <a:xfrm rot="3406470">
            <a:off x="6405312" y="6087548"/>
            <a:ext cx="1229108" cy="362874"/>
          </a:xfrm>
          <a:prstGeom prst="rect">
            <a:avLst/>
          </a:prstGeom>
        </p:spPr>
        <p:txBody>
          <a:bodyPr anchor="t" rtlCol="false" tIns="0" lIns="0" bIns="0" rIns="0">
            <a:spAutoFit/>
          </a:bodyPr>
          <a:lstStyle/>
          <a:p>
            <a:pPr algn="ctr">
              <a:lnSpc>
                <a:spcPts val="1499"/>
              </a:lnSpc>
            </a:pPr>
            <a:r>
              <a:rPr lang="en-US" sz="1070" b="true">
                <a:solidFill>
                  <a:srgbClr val="000000"/>
                </a:solidFill>
                <a:latin typeface="Canva Sans Bold"/>
                <a:ea typeface="Canva Sans Bold"/>
                <a:cs typeface="Canva Sans Bold"/>
                <a:sym typeface="Canva Sans Bold"/>
              </a:rPr>
              <a:t>Chromium</a:t>
            </a:r>
          </a:p>
          <a:p>
            <a:pPr algn="ctr">
              <a:lnSpc>
                <a:spcPts val="1499"/>
              </a:lnSpc>
            </a:pPr>
            <a:r>
              <a:rPr lang="en-US" sz="1070" b="true">
                <a:solidFill>
                  <a:srgbClr val="000000"/>
                </a:solidFill>
                <a:latin typeface="Canva Sans Bold"/>
                <a:ea typeface="Canva Sans Bold"/>
                <a:cs typeface="Canva Sans Bold"/>
                <a:sym typeface="Canva Sans Bold"/>
              </a:rPr>
              <a:t>Cr</a:t>
            </a:r>
          </a:p>
        </p:txBody>
      </p:sp>
      <p:sp>
        <p:nvSpPr>
          <p:cNvPr name="TextBox 27" id="27"/>
          <p:cNvSpPr txBox="true"/>
          <p:nvPr/>
        </p:nvSpPr>
        <p:spPr>
          <a:xfrm rot="3567068">
            <a:off x="12982435" y="6029569"/>
            <a:ext cx="680316" cy="352375"/>
          </a:xfrm>
          <a:prstGeom prst="rect">
            <a:avLst/>
          </a:prstGeom>
        </p:spPr>
        <p:txBody>
          <a:bodyPr anchor="t" rtlCol="false" tIns="0" lIns="0" bIns="0" rIns="0">
            <a:spAutoFit/>
          </a:bodyPr>
          <a:lstStyle/>
          <a:p>
            <a:pPr algn="ctr">
              <a:lnSpc>
                <a:spcPts val="1454"/>
              </a:lnSpc>
            </a:pPr>
            <a:r>
              <a:rPr lang="en-US" sz="1039" b="true">
                <a:solidFill>
                  <a:srgbClr val="000000"/>
                </a:solidFill>
                <a:latin typeface="Canva Sans Bold"/>
                <a:ea typeface="Canva Sans Bold"/>
                <a:cs typeface="Canva Sans Bold"/>
                <a:sym typeface="Canva Sans Bold"/>
              </a:rPr>
              <a:t>Chromium</a:t>
            </a:r>
          </a:p>
          <a:p>
            <a:pPr algn="ctr">
              <a:lnSpc>
                <a:spcPts val="1454"/>
              </a:lnSpc>
            </a:pPr>
            <a:r>
              <a:rPr lang="en-US" sz="1039" b="true">
                <a:solidFill>
                  <a:srgbClr val="000000"/>
                </a:solidFill>
                <a:latin typeface="Canva Sans Bold"/>
                <a:ea typeface="Canva Sans Bold"/>
                <a:cs typeface="Canva Sans Bold"/>
                <a:sym typeface="Canva Sans Bold"/>
              </a:rPr>
              <a:t>Cr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027304" y="2691186"/>
            <a:ext cx="6260696" cy="4107808"/>
          </a:xfrm>
          <a:custGeom>
            <a:avLst/>
            <a:gdLst/>
            <a:ahLst/>
            <a:cxnLst/>
            <a:rect r="r" b="b" t="t" l="l"/>
            <a:pathLst>
              <a:path h="4107808" w="6260696">
                <a:moveTo>
                  <a:pt x="0" y="0"/>
                </a:moveTo>
                <a:lnTo>
                  <a:pt x="6260696" y="0"/>
                </a:lnTo>
                <a:lnTo>
                  <a:pt x="6260696" y="4107808"/>
                </a:lnTo>
                <a:lnTo>
                  <a:pt x="0" y="4107808"/>
                </a:lnTo>
                <a:lnTo>
                  <a:pt x="0" y="0"/>
                </a:lnTo>
                <a:close/>
              </a:path>
            </a:pathLst>
          </a:custGeom>
          <a:blipFill>
            <a:blip r:embed="rId9"/>
            <a:stretch>
              <a:fillRect l="0" t="0" r="0" b="0"/>
            </a:stretch>
          </a:blipFill>
        </p:spPr>
      </p:sp>
      <p:sp>
        <p:nvSpPr>
          <p:cNvPr name="Freeform 8" id="8"/>
          <p:cNvSpPr/>
          <p:nvPr/>
        </p:nvSpPr>
        <p:spPr>
          <a:xfrm flipH="false" flipV="false" rot="0">
            <a:off x="6046134" y="2798170"/>
            <a:ext cx="5743045" cy="3768164"/>
          </a:xfrm>
          <a:custGeom>
            <a:avLst/>
            <a:gdLst/>
            <a:ahLst/>
            <a:cxnLst/>
            <a:rect r="r" b="b" t="t" l="l"/>
            <a:pathLst>
              <a:path h="3768164" w="5743045">
                <a:moveTo>
                  <a:pt x="0" y="0"/>
                </a:moveTo>
                <a:lnTo>
                  <a:pt x="5743045" y="0"/>
                </a:lnTo>
                <a:lnTo>
                  <a:pt x="5743045" y="3768163"/>
                </a:lnTo>
                <a:lnTo>
                  <a:pt x="0" y="3768163"/>
                </a:lnTo>
                <a:lnTo>
                  <a:pt x="0" y="0"/>
                </a:lnTo>
                <a:close/>
              </a:path>
            </a:pathLst>
          </a:custGeom>
          <a:blipFill>
            <a:blip r:embed="rId10"/>
            <a:stretch>
              <a:fillRect l="0" t="0" r="0" b="0"/>
            </a:stretch>
          </a:blipFill>
        </p:spPr>
      </p:sp>
      <p:sp>
        <p:nvSpPr>
          <p:cNvPr name="Freeform 9" id="9"/>
          <p:cNvSpPr/>
          <p:nvPr/>
        </p:nvSpPr>
        <p:spPr>
          <a:xfrm flipH="false" flipV="false" rot="0">
            <a:off x="0" y="2776252"/>
            <a:ext cx="5809854" cy="3811999"/>
          </a:xfrm>
          <a:custGeom>
            <a:avLst/>
            <a:gdLst/>
            <a:ahLst/>
            <a:cxnLst/>
            <a:rect r="r" b="b" t="t" l="l"/>
            <a:pathLst>
              <a:path h="3811999" w="5809854">
                <a:moveTo>
                  <a:pt x="0" y="0"/>
                </a:moveTo>
                <a:lnTo>
                  <a:pt x="5809854" y="0"/>
                </a:lnTo>
                <a:lnTo>
                  <a:pt x="5809854" y="3811999"/>
                </a:lnTo>
                <a:lnTo>
                  <a:pt x="0" y="3811999"/>
                </a:lnTo>
                <a:lnTo>
                  <a:pt x="0" y="0"/>
                </a:lnTo>
                <a:close/>
              </a:path>
            </a:pathLst>
          </a:custGeom>
          <a:blipFill>
            <a:blip r:embed="rId11"/>
            <a:stretch>
              <a:fillRect l="0" t="0" r="0" b="0"/>
            </a:stretch>
          </a:blipFill>
        </p:spPr>
      </p:sp>
      <p:sp>
        <p:nvSpPr>
          <p:cNvPr name="TextBox 10" id="10"/>
          <p:cNvSpPr txBox="true"/>
          <p:nvPr/>
        </p:nvSpPr>
        <p:spPr>
          <a:xfrm rot="0">
            <a:off x="1991414" y="1390056"/>
            <a:ext cx="14305172" cy="634240"/>
          </a:xfrm>
          <a:prstGeom prst="rect">
            <a:avLst/>
          </a:prstGeom>
        </p:spPr>
        <p:txBody>
          <a:bodyPr anchor="t" rtlCol="false" tIns="0" lIns="0" bIns="0" rIns="0">
            <a:spAutoFit/>
          </a:bodyPr>
          <a:lstStyle/>
          <a:p>
            <a:pPr algn="ctr">
              <a:lnSpc>
                <a:spcPts val="4816"/>
              </a:lnSpc>
            </a:pPr>
            <a:r>
              <a:rPr lang="en-US" b="true" sz="4300">
                <a:solidFill>
                  <a:srgbClr val="FFFFFF"/>
                </a:solidFill>
                <a:latin typeface="Quicksand Bold"/>
                <a:ea typeface="Quicksand Bold"/>
                <a:cs typeface="Quicksand Bold"/>
                <a:sym typeface="Quicksand Bold"/>
              </a:rPr>
              <a:t>GRAPHS : EXTRINSIC STACKING FAULT ENERGY</a:t>
            </a:r>
          </a:p>
        </p:txBody>
      </p:sp>
      <p:sp>
        <p:nvSpPr>
          <p:cNvPr name="TextBox 11" id="11"/>
          <p:cNvSpPr txBox="true"/>
          <p:nvPr/>
        </p:nvSpPr>
        <p:spPr>
          <a:xfrm rot="0">
            <a:off x="5438333" y="7787091"/>
            <a:ext cx="8022193" cy="1157605"/>
          </a:xfrm>
          <a:prstGeom prst="rect">
            <a:avLst/>
          </a:prstGeom>
        </p:spPr>
        <p:txBody>
          <a:bodyPr anchor="t" rtlCol="false" tIns="0" lIns="0" bIns="0" rIns="0">
            <a:spAutoFit/>
          </a:bodyPr>
          <a:lstStyle/>
          <a:p>
            <a:pPr algn="ctr">
              <a:lnSpc>
                <a:spcPts val="8960"/>
              </a:lnSpc>
              <a:spcBef>
                <a:spcPct val="0"/>
              </a:spcBef>
            </a:pPr>
            <a:r>
              <a:rPr lang="en-US" b="true" sz="8000">
                <a:solidFill>
                  <a:srgbClr val="FFFFFF"/>
                </a:solidFill>
                <a:latin typeface="Quicksand Bold"/>
                <a:ea typeface="Quicksand Bold"/>
                <a:cs typeface="Quicksand Bold"/>
                <a:sym typeface="Quicksand Bold"/>
              </a:rPr>
              <a:t>BY DMLF MODEL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5654" y="2753214"/>
            <a:ext cx="5928268" cy="4154455"/>
          </a:xfrm>
          <a:custGeom>
            <a:avLst/>
            <a:gdLst/>
            <a:ahLst/>
            <a:cxnLst/>
            <a:rect r="r" b="b" t="t" l="l"/>
            <a:pathLst>
              <a:path h="4154455" w="5928268">
                <a:moveTo>
                  <a:pt x="0" y="0"/>
                </a:moveTo>
                <a:lnTo>
                  <a:pt x="5928268" y="0"/>
                </a:lnTo>
                <a:lnTo>
                  <a:pt x="5928268" y="4154455"/>
                </a:lnTo>
                <a:lnTo>
                  <a:pt x="0" y="4154455"/>
                </a:lnTo>
                <a:lnTo>
                  <a:pt x="0" y="0"/>
                </a:lnTo>
                <a:close/>
              </a:path>
            </a:pathLst>
          </a:custGeom>
          <a:blipFill>
            <a:blip r:embed="rId9"/>
            <a:stretch>
              <a:fillRect l="0" t="0" r="0" b="0"/>
            </a:stretch>
          </a:blipFill>
        </p:spPr>
      </p:sp>
      <p:sp>
        <p:nvSpPr>
          <p:cNvPr name="Freeform 8" id="8"/>
          <p:cNvSpPr/>
          <p:nvPr/>
        </p:nvSpPr>
        <p:spPr>
          <a:xfrm flipH="false" flipV="false" rot="0">
            <a:off x="6210147" y="2753214"/>
            <a:ext cx="5867707" cy="4105520"/>
          </a:xfrm>
          <a:custGeom>
            <a:avLst/>
            <a:gdLst/>
            <a:ahLst/>
            <a:cxnLst/>
            <a:rect r="r" b="b" t="t" l="l"/>
            <a:pathLst>
              <a:path h="4105520" w="5867707">
                <a:moveTo>
                  <a:pt x="0" y="0"/>
                </a:moveTo>
                <a:lnTo>
                  <a:pt x="5867706" y="0"/>
                </a:lnTo>
                <a:lnTo>
                  <a:pt x="5867706" y="4105520"/>
                </a:lnTo>
                <a:lnTo>
                  <a:pt x="0" y="4105520"/>
                </a:lnTo>
                <a:lnTo>
                  <a:pt x="0" y="0"/>
                </a:lnTo>
                <a:close/>
              </a:path>
            </a:pathLst>
          </a:custGeom>
          <a:blipFill>
            <a:blip r:embed="rId10"/>
            <a:stretch>
              <a:fillRect l="0" t="0" r="0" b="0"/>
            </a:stretch>
          </a:blipFill>
        </p:spPr>
      </p:sp>
      <p:sp>
        <p:nvSpPr>
          <p:cNvPr name="Freeform 9" id="9"/>
          <p:cNvSpPr/>
          <p:nvPr/>
        </p:nvSpPr>
        <p:spPr>
          <a:xfrm flipH="false" flipV="false" rot="0">
            <a:off x="12350849" y="2753214"/>
            <a:ext cx="5937151" cy="4154455"/>
          </a:xfrm>
          <a:custGeom>
            <a:avLst/>
            <a:gdLst/>
            <a:ahLst/>
            <a:cxnLst/>
            <a:rect r="r" b="b" t="t" l="l"/>
            <a:pathLst>
              <a:path h="4154455" w="5937151">
                <a:moveTo>
                  <a:pt x="0" y="0"/>
                </a:moveTo>
                <a:lnTo>
                  <a:pt x="5937151" y="0"/>
                </a:lnTo>
                <a:lnTo>
                  <a:pt x="5937151" y="4154455"/>
                </a:lnTo>
                <a:lnTo>
                  <a:pt x="0" y="4154455"/>
                </a:lnTo>
                <a:lnTo>
                  <a:pt x="0" y="0"/>
                </a:lnTo>
                <a:close/>
              </a:path>
            </a:pathLst>
          </a:custGeom>
          <a:blipFill>
            <a:blip r:embed="rId11"/>
            <a:stretch>
              <a:fillRect l="0" t="0" r="0" b="0"/>
            </a:stretch>
          </a:blipFill>
        </p:spPr>
      </p:sp>
      <p:sp>
        <p:nvSpPr>
          <p:cNvPr name="Freeform 10" id="10"/>
          <p:cNvSpPr/>
          <p:nvPr/>
        </p:nvSpPr>
        <p:spPr>
          <a:xfrm flipH="false" flipV="false" rot="0">
            <a:off x="2362146" y="3018041"/>
            <a:ext cx="607642" cy="322810"/>
          </a:xfrm>
          <a:custGeom>
            <a:avLst/>
            <a:gdLst/>
            <a:ahLst/>
            <a:cxnLst/>
            <a:rect r="r" b="b" t="t" l="l"/>
            <a:pathLst>
              <a:path h="322810" w="607642">
                <a:moveTo>
                  <a:pt x="0" y="0"/>
                </a:moveTo>
                <a:lnTo>
                  <a:pt x="607642" y="0"/>
                </a:lnTo>
                <a:lnTo>
                  <a:pt x="607642" y="322810"/>
                </a:lnTo>
                <a:lnTo>
                  <a:pt x="0" y="3228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2801676" y="3018387"/>
            <a:ext cx="606991" cy="322464"/>
          </a:xfrm>
          <a:custGeom>
            <a:avLst/>
            <a:gdLst/>
            <a:ahLst/>
            <a:cxnLst/>
            <a:rect r="r" b="b" t="t" l="l"/>
            <a:pathLst>
              <a:path h="322464" w="606991">
                <a:moveTo>
                  <a:pt x="0" y="0"/>
                </a:moveTo>
                <a:lnTo>
                  <a:pt x="606991" y="0"/>
                </a:lnTo>
                <a:lnTo>
                  <a:pt x="606991" y="322464"/>
                </a:lnTo>
                <a:lnTo>
                  <a:pt x="0" y="32246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3320716" y="2992207"/>
            <a:ext cx="704898" cy="374477"/>
          </a:xfrm>
          <a:custGeom>
            <a:avLst/>
            <a:gdLst/>
            <a:ahLst/>
            <a:cxnLst/>
            <a:rect r="r" b="b" t="t" l="l"/>
            <a:pathLst>
              <a:path h="374477" w="704898">
                <a:moveTo>
                  <a:pt x="0" y="0"/>
                </a:moveTo>
                <a:lnTo>
                  <a:pt x="704899" y="0"/>
                </a:lnTo>
                <a:lnTo>
                  <a:pt x="704899" y="374478"/>
                </a:lnTo>
                <a:lnTo>
                  <a:pt x="0" y="37447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8537009" y="2996259"/>
            <a:ext cx="606991" cy="322464"/>
          </a:xfrm>
          <a:custGeom>
            <a:avLst/>
            <a:gdLst/>
            <a:ahLst/>
            <a:cxnLst/>
            <a:rect r="r" b="b" t="t" l="l"/>
            <a:pathLst>
              <a:path h="322464" w="606991">
                <a:moveTo>
                  <a:pt x="0" y="0"/>
                </a:moveTo>
                <a:lnTo>
                  <a:pt x="606991" y="0"/>
                </a:lnTo>
                <a:lnTo>
                  <a:pt x="606991" y="322464"/>
                </a:lnTo>
                <a:lnTo>
                  <a:pt x="0" y="32246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9084120" y="2963420"/>
            <a:ext cx="730620" cy="388142"/>
          </a:xfrm>
          <a:custGeom>
            <a:avLst/>
            <a:gdLst/>
            <a:ahLst/>
            <a:cxnLst/>
            <a:rect r="r" b="b" t="t" l="l"/>
            <a:pathLst>
              <a:path h="388142" w="730620">
                <a:moveTo>
                  <a:pt x="0" y="0"/>
                </a:moveTo>
                <a:lnTo>
                  <a:pt x="730620" y="0"/>
                </a:lnTo>
                <a:lnTo>
                  <a:pt x="730620" y="388142"/>
                </a:lnTo>
                <a:lnTo>
                  <a:pt x="0" y="3881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14759293" y="2974443"/>
            <a:ext cx="560132" cy="297570"/>
          </a:xfrm>
          <a:custGeom>
            <a:avLst/>
            <a:gdLst/>
            <a:ahLst/>
            <a:cxnLst/>
            <a:rect r="r" b="b" t="t" l="l"/>
            <a:pathLst>
              <a:path h="297570" w="560132">
                <a:moveTo>
                  <a:pt x="0" y="0"/>
                </a:moveTo>
                <a:lnTo>
                  <a:pt x="560132" y="0"/>
                </a:lnTo>
                <a:lnTo>
                  <a:pt x="560132" y="297570"/>
                </a:lnTo>
                <a:lnTo>
                  <a:pt x="0" y="29757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15230628" y="2974443"/>
            <a:ext cx="606991" cy="322464"/>
          </a:xfrm>
          <a:custGeom>
            <a:avLst/>
            <a:gdLst/>
            <a:ahLst/>
            <a:cxnLst/>
            <a:rect r="r" b="b" t="t" l="l"/>
            <a:pathLst>
              <a:path h="322464" w="606991">
                <a:moveTo>
                  <a:pt x="0" y="0"/>
                </a:moveTo>
                <a:lnTo>
                  <a:pt x="606992" y="0"/>
                </a:lnTo>
                <a:lnTo>
                  <a:pt x="606992" y="322464"/>
                </a:lnTo>
                <a:lnTo>
                  <a:pt x="0" y="32246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3185293">
            <a:off x="560650" y="6235986"/>
            <a:ext cx="936091" cy="497298"/>
          </a:xfrm>
          <a:custGeom>
            <a:avLst/>
            <a:gdLst/>
            <a:ahLst/>
            <a:cxnLst/>
            <a:rect r="r" b="b" t="t" l="l"/>
            <a:pathLst>
              <a:path h="497298" w="936091">
                <a:moveTo>
                  <a:pt x="0" y="0"/>
                </a:moveTo>
                <a:lnTo>
                  <a:pt x="936091" y="0"/>
                </a:lnTo>
                <a:lnTo>
                  <a:pt x="936091" y="497298"/>
                </a:lnTo>
                <a:lnTo>
                  <a:pt x="0" y="49729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3247303">
            <a:off x="6825957" y="6210191"/>
            <a:ext cx="843964" cy="448356"/>
          </a:xfrm>
          <a:custGeom>
            <a:avLst/>
            <a:gdLst/>
            <a:ahLst/>
            <a:cxnLst/>
            <a:rect r="r" b="b" t="t" l="l"/>
            <a:pathLst>
              <a:path h="448356" w="843964">
                <a:moveTo>
                  <a:pt x="0" y="0"/>
                </a:moveTo>
                <a:lnTo>
                  <a:pt x="843965" y="0"/>
                </a:lnTo>
                <a:lnTo>
                  <a:pt x="843965" y="448356"/>
                </a:lnTo>
                <a:lnTo>
                  <a:pt x="0" y="44835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3240986">
            <a:off x="12829245" y="6172890"/>
            <a:ext cx="984394" cy="522959"/>
          </a:xfrm>
          <a:custGeom>
            <a:avLst/>
            <a:gdLst/>
            <a:ahLst/>
            <a:cxnLst/>
            <a:rect r="r" b="b" t="t" l="l"/>
            <a:pathLst>
              <a:path h="522959" w="984394">
                <a:moveTo>
                  <a:pt x="0" y="0"/>
                </a:moveTo>
                <a:lnTo>
                  <a:pt x="984393" y="0"/>
                </a:lnTo>
                <a:lnTo>
                  <a:pt x="984393" y="522959"/>
                </a:lnTo>
                <a:lnTo>
                  <a:pt x="0" y="5229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0" id="20"/>
          <p:cNvSpPr txBox="true"/>
          <p:nvPr/>
        </p:nvSpPr>
        <p:spPr>
          <a:xfrm rot="0">
            <a:off x="1305825" y="931853"/>
            <a:ext cx="16635755" cy="645831"/>
          </a:xfrm>
          <a:prstGeom prst="rect">
            <a:avLst/>
          </a:prstGeom>
        </p:spPr>
        <p:txBody>
          <a:bodyPr anchor="t" rtlCol="false" tIns="0" lIns="0" bIns="0" rIns="0">
            <a:spAutoFit/>
          </a:bodyPr>
          <a:lstStyle/>
          <a:p>
            <a:pPr algn="ctr">
              <a:lnSpc>
                <a:spcPts val="5043"/>
              </a:lnSpc>
            </a:pPr>
            <a:r>
              <a:rPr lang="en-US" b="true" sz="4503">
                <a:solidFill>
                  <a:srgbClr val="FFFFFF"/>
                </a:solidFill>
                <a:latin typeface="Quicksand Bold"/>
                <a:ea typeface="Quicksand Bold"/>
                <a:cs typeface="Quicksand Bold"/>
                <a:sym typeface="Quicksand Bold"/>
              </a:rPr>
              <a:t>GRAPHS: TWIN STACKING FAULT ENERGY</a:t>
            </a:r>
          </a:p>
        </p:txBody>
      </p:sp>
      <p:sp>
        <p:nvSpPr>
          <p:cNvPr name="TextBox 21" id="21"/>
          <p:cNvSpPr txBox="true"/>
          <p:nvPr/>
        </p:nvSpPr>
        <p:spPr>
          <a:xfrm rot="0">
            <a:off x="5577418" y="7787091"/>
            <a:ext cx="7744024" cy="1157605"/>
          </a:xfrm>
          <a:prstGeom prst="rect">
            <a:avLst/>
          </a:prstGeom>
        </p:spPr>
        <p:txBody>
          <a:bodyPr anchor="t" rtlCol="false" tIns="0" lIns="0" bIns="0" rIns="0">
            <a:spAutoFit/>
          </a:bodyPr>
          <a:lstStyle/>
          <a:p>
            <a:pPr algn="ctr">
              <a:lnSpc>
                <a:spcPts val="8960"/>
              </a:lnSpc>
              <a:spcBef>
                <a:spcPct val="0"/>
              </a:spcBef>
            </a:pPr>
            <a:r>
              <a:rPr lang="en-US" b="true" sz="8000">
                <a:solidFill>
                  <a:srgbClr val="FFFFFF"/>
                </a:solidFill>
                <a:latin typeface="Quicksand Bold"/>
                <a:ea typeface="Quicksand Bold"/>
                <a:cs typeface="Quicksand Bold"/>
                <a:sym typeface="Quicksand Bold"/>
              </a:rPr>
              <a:t>BY ANNI MODEL</a:t>
            </a:r>
          </a:p>
        </p:txBody>
      </p:sp>
      <p:sp>
        <p:nvSpPr>
          <p:cNvPr name="TextBox 22" id="22"/>
          <p:cNvSpPr txBox="true"/>
          <p:nvPr/>
        </p:nvSpPr>
        <p:spPr>
          <a:xfrm rot="0">
            <a:off x="2940958" y="3030644"/>
            <a:ext cx="328428" cy="288079"/>
          </a:xfrm>
          <a:prstGeom prst="rect">
            <a:avLst/>
          </a:prstGeom>
        </p:spPr>
        <p:txBody>
          <a:bodyPr anchor="t" rtlCol="false" tIns="0" lIns="0" bIns="0" rIns="0">
            <a:spAutoFit/>
          </a:bodyPr>
          <a:lstStyle/>
          <a:p>
            <a:pPr algn="ctr">
              <a:lnSpc>
                <a:spcPts val="1181"/>
              </a:lnSpc>
            </a:pPr>
            <a:r>
              <a:rPr lang="en-US" sz="844" b="true">
                <a:solidFill>
                  <a:srgbClr val="000000"/>
                </a:solidFill>
                <a:latin typeface="Canva Sans Bold"/>
                <a:ea typeface="Canva Sans Bold"/>
                <a:cs typeface="Canva Sans Bold"/>
                <a:sym typeface="Canva Sans Bold"/>
              </a:rPr>
              <a:t>Nickel</a:t>
            </a:r>
          </a:p>
          <a:p>
            <a:pPr algn="ctr">
              <a:lnSpc>
                <a:spcPts val="1181"/>
              </a:lnSpc>
            </a:pPr>
            <a:r>
              <a:rPr lang="en-US" sz="844" b="true">
                <a:solidFill>
                  <a:srgbClr val="000000"/>
                </a:solidFill>
                <a:latin typeface="Canva Sans Bold"/>
                <a:ea typeface="Canva Sans Bold"/>
                <a:cs typeface="Canva Sans Bold"/>
                <a:sym typeface="Canva Sans Bold"/>
              </a:rPr>
              <a:t>Ni</a:t>
            </a:r>
          </a:p>
        </p:txBody>
      </p:sp>
      <p:sp>
        <p:nvSpPr>
          <p:cNvPr name="TextBox 23" id="23"/>
          <p:cNvSpPr txBox="true"/>
          <p:nvPr/>
        </p:nvSpPr>
        <p:spPr>
          <a:xfrm rot="0">
            <a:off x="8979786" y="3008516"/>
            <a:ext cx="328428" cy="288079"/>
          </a:xfrm>
          <a:prstGeom prst="rect">
            <a:avLst/>
          </a:prstGeom>
        </p:spPr>
        <p:txBody>
          <a:bodyPr anchor="t" rtlCol="false" tIns="0" lIns="0" bIns="0" rIns="0">
            <a:spAutoFit/>
          </a:bodyPr>
          <a:lstStyle/>
          <a:p>
            <a:pPr algn="ctr">
              <a:lnSpc>
                <a:spcPts val="1181"/>
              </a:lnSpc>
            </a:pPr>
            <a:r>
              <a:rPr lang="en-US" sz="844" b="true">
                <a:solidFill>
                  <a:srgbClr val="000000"/>
                </a:solidFill>
                <a:latin typeface="Canva Sans Bold"/>
                <a:ea typeface="Canva Sans Bold"/>
                <a:cs typeface="Canva Sans Bold"/>
                <a:sym typeface="Canva Sans Bold"/>
              </a:rPr>
              <a:t>Nickel</a:t>
            </a:r>
          </a:p>
          <a:p>
            <a:pPr algn="ctr">
              <a:lnSpc>
                <a:spcPts val="1181"/>
              </a:lnSpc>
            </a:pPr>
            <a:r>
              <a:rPr lang="en-US" sz="844" b="true">
                <a:solidFill>
                  <a:srgbClr val="000000"/>
                </a:solidFill>
                <a:latin typeface="Canva Sans Bold"/>
                <a:ea typeface="Canva Sans Bold"/>
                <a:cs typeface="Canva Sans Bold"/>
                <a:sym typeface="Canva Sans Bold"/>
              </a:rPr>
              <a:t>Ni</a:t>
            </a:r>
          </a:p>
        </p:txBody>
      </p:sp>
      <p:sp>
        <p:nvSpPr>
          <p:cNvPr name="TextBox 24" id="24"/>
          <p:cNvSpPr txBox="true"/>
          <p:nvPr/>
        </p:nvSpPr>
        <p:spPr>
          <a:xfrm rot="0">
            <a:off x="15193306" y="2989466"/>
            <a:ext cx="252237" cy="242508"/>
          </a:xfrm>
          <a:prstGeom prst="rect">
            <a:avLst/>
          </a:prstGeom>
        </p:spPr>
        <p:txBody>
          <a:bodyPr anchor="t" rtlCol="false" tIns="0" lIns="0" bIns="0" rIns="0">
            <a:spAutoFit/>
          </a:bodyPr>
          <a:lstStyle/>
          <a:p>
            <a:pPr algn="ctr">
              <a:lnSpc>
                <a:spcPts val="907"/>
              </a:lnSpc>
            </a:pPr>
            <a:r>
              <a:rPr lang="en-US" sz="648" b="true">
                <a:solidFill>
                  <a:srgbClr val="000000"/>
                </a:solidFill>
                <a:latin typeface="Canva Sans Bold"/>
                <a:ea typeface="Canva Sans Bold"/>
                <a:cs typeface="Canva Sans Bold"/>
                <a:sym typeface="Canva Sans Bold"/>
              </a:rPr>
              <a:t>Nickel</a:t>
            </a:r>
          </a:p>
          <a:p>
            <a:pPr algn="ctr">
              <a:lnSpc>
                <a:spcPts val="907"/>
              </a:lnSpc>
            </a:pPr>
            <a:r>
              <a:rPr lang="en-US" sz="648" b="true">
                <a:solidFill>
                  <a:srgbClr val="000000"/>
                </a:solidFill>
                <a:latin typeface="Canva Sans Bold"/>
                <a:ea typeface="Canva Sans Bold"/>
                <a:cs typeface="Canva Sans Bold"/>
                <a:sym typeface="Canva Sans Bold"/>
              </a:rPr>
              <a:t>Ni</a:t>
            </a:r>
          </a:p>
        </p:txBody>
      </p:sp>
      <p:sp>
        <p:nvSpPr>
          <p:cNvPr name="TextBox 25" id="25"/>
          <p:cNvSpPr txBox="true"/>
          <p:nvPr/>
        </p:nvSpPr>
        <p:spPr>
          <a:xfrm rot="3396842">
            <a:off x="623740" y="6252392"/>
            <a:ext cx="833772" cy="448761"/>
          </a:xfrm>
          <a:prstGeom prst="rect">
            <a:avLst/>
          </a:prstGeom>
        </p:spPr>
        <p:txBody>
          <a:bodyPr anchor="t" rtlCol="false" tIns="0" lIns="0" bIns="0" rIns="0">
            <a:spAutoFit/>
          </a:bodyPr>
          <a:lstStyle/>
          <a:p>
            <a:pPr algn="ctr">
              <a:lnSpc>
                <a:spcPts val="1782"/>
              </a:lnSpc>
            </a:pPr>
            <a:r>
              <a:rPr lang="en-US" sz="1273" b="true">
                <a:solidFill>
                  <a:srgbClr val="000000"/>
                </a:solidFill>
                <a:latin typeface="Canva Sans Bold"/>
                <a:ea typeface="Canva Sans Bold"/>
                <a:cs typeface="Canva Sans Bold"/>
                <a:sym typeface="Canva Sans Bold"/>
              </a:rPr>
              <a:t>Chromium</a:t>
            </a:r>
          </a:p>
          <a:p>
            <a:pPr algn="ctr">
              <a:lnSpc>
                <a:spcPts val="1782"/>
              </a:lnSpc>
            </a:pPr>
            <a:r>
              <a:rPr lang="en-US" sz="1273" b="true">
                <a:solidFill>
                  <a:srgbClr val="000000"/>
                </a:solidFill>
                <a:latin typeface="Canva Sans Bold"/>
                <a:ea typeface="Canva Sans Bold"/>
                <a:cs typeface="Canva Sans Bold"/>
                <a:sym typeface="Canva Sans Bold"/>
              </a:rPr>
              <a:t>Cr</a:t>
            </a:r>
          </a:p>
        </p:txBody>
      </p:sp>
      <p:sp>
        <p:nvSpPr>
          <p:cNvPr name="TextBox 26" id="26"/>
          <p:cNvSpPr txBox="true"/>
          <p:nvPr/>
        </p:nvSpPr>
        <p:spPr>
          <a:xfrm rot="3353575">
            <a:off x="6940198" y="6197535"/>
            <a:ext cx="631257" cy="337177"/>
          </a:xfrm>
          <a:prstGeom prst="rect">
            <a:avLst/>
          </a:prstGeom>
        </p:spPr>
        <p:txBody>
          <a:bodyPr anchor="t" rtlCol="false" tIns="0" lIns="0" bIns="0" rIns="0">
            <a:spAutoFit/>
          </a:bodyPr>
          <a:lstStyle/>
          <a:p>
            <a:pPr algn="ctr">
              <a:lnSpc>
                <a:spcPts val="1349"/>
              </a:lnSpc>
            </a:pPr>
            <a:r>
              <a:rPr lang="en-US" sz="964" b="true">
                <a:solidFill>
                  <a:srgbClr val="000000"/>
                </a:solidFill>
                <a:latin typeface="Canva Sans Bold"/>
                <a:ea typeface="Canva Sans Bold"/>
                <a:cs typeface="Canva Sans Bold"/>
                <a:sym typeface="Canva Sans Bold"/>
              </a:rPr>
              <a:t>Chromium</a:t>
            </a:r>
          </a:p>
          <a:p>
            <a:pPr algn="ctr">
              <a:lnSpc>
                <a:spcPts val="1349"/>
              </a:lnSpc>
            </a:pPr>
            <a:r>
              <a:rPr lang="en-US" sz="964" b="true">
                <a:solidFill>
                  <a:srgbClr val="000000"/>
                </a:solidFill>
                <a:latin typeface="Canva Sans Bold"/>
                <a:ea typeface="Canva Sans Bold"/>
                <a:cs typeface="Canva Sans Bold"/>
                <a:sym typeface="Canva Sans Bold"/>
              </a:rPr>
              <a:t>Cr</a:t>
            </a:r>
          </a:p>
        </p:txBody>
      </p:sp>
      <p:sp>
        <p:nvSpPr>
          <p:cNvPr name="TextBox 27" id="27"/>
          <p:cNvSpPr txBox="true"/>
          <p:nvPr/>
        </p:nvSpPr>
        <p:spPr>
          <a:xfrm rot="3272295">
            <a:off x="12967826" y="6271728"/>
            <a:ext cx="770892" cy="407547"/>
          </a:xfrm>
          <a:prstGeom prst="rect">
            <a:avLst/>
          </a:prstGeom>
        </p:spPr>
        <p:txBody>
          <a:bodyPr anchor="t" rtlCol="false" tIns="0" lIns="0" bIns="0" rIns="0">
            <a:spAutoFit/>
          </a:bodyPr>
          <a:lstStyle/>
          <a:p>
            <a:pPr algn="ctr">
              <a:lnSpc>
                <a:spcPts val="1648"/>
              </a:lnSpc>
            </a:pPr>
            <a:r>
              <a:rPr lang="en-US" sz="1177" b="true">
                <a:solidFill>
                  <a:srgbClr val="000000"/>
                </a:solidFill>
                <a:latin typeface="Canva Sans Bold"/>
                <a:ea typeface="Canva Sans Bold"/>
                <a:cs typeface="Canva Sans Bold"/>
                <a:sym typeface="Canva Sans Bold"/>
              </a:rPr>
              <a:t>Chromium</a:t>
            </a:r>
          </a:p>
          <a:p>
            <a:pPr algn="ctr">
              <a:lnSpc>
                <a:spcPts val="1648"/>
              </a:lnSpc>
            </a:pPr>
            <a:r>
              <a:rPr lang="en-US" sz="1177" b="true">
                <a:solidFill>
                  <a:srgbClr val="000000"/>
                </a:solidFill>
                <a:latin typeface="Canva Sans Bold"/>
                <a:ea typeface="Canva Sans Bold"/>
                <a:cs typeface="Canva Sans Bold"/>
                <a:sym typeface="Canva Sans Bold"/>
              </a:rPr>
              <a:t>Cr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0" y="3088048"/>
            <a:ext cx="5873665" cy="3853867"/>
          </a:xfrm>
          <a:custGeom>
            <a:avLst/>
            <a:gdLst/>
            <a:ahLst/>
            <a:cxnLst/>
            <a:rect r="r" b="b" t="t" l="l"/>
            <a:pathLst>
              <a:path h="3853867" w="5873665">
                <a:moveTo>
                  <a:pt x="0" y="0"/>
                </a:moveTo>
                <a:lnTo>
                  <a:pt x="5873665" y="0"/>
                </a:lnTo>
                <a:lnTo>
                  <a:pt x="5873665" y="3853867"/>
                </a:lnTo>
                <a:lnTo>
                  <a:pt x="0" y="3853867"/>
                </a:lnTo>
                <a:lnTo>
                  <a:pt x="0" y="0"/>
                </a:lnTo>
                <a:close/>
              </a:path>
            </a:pathLst>
          </a:custGeom>
          <a:blipFill>
            <a:blip r:embed="rId9"/>
            <a:stretch>
              <a:fillRect l="0" t="0" r="0" b="0"/>
            </a:stretch>
          </a:blipFill>
        </p:spPr>
      </p:sp>
      <p:sp>
        <p:nvSpPr>
          <p:cNvPr name="Freeform 8" id="8"/>
          <p:cNvSpPr/>
          <p:nvPr/>
        </p:nvSpPr>
        <p:spPr>
          <a:xfrm flipH="false" flipV="false" rot="0">
            <a:off x="6207168" y="3088048"/>
            <a:ext cx="5873665" cy="3853867"/>
          </a:xfrm>
          <a:custGeom>
            <a:avLst/>
            <a:gdLst/>
            <a:ahLst/>
            <a:cxnLst/>
            <a:rect r="r" b="b" t="t" l="l"/>
            <a:pathLst>
              <a:path h="3853867" w="5873665">
                <a:moveTo>
                  <a:pt x="0" y="0"/>
                </a:moveTo>
                <a:lnTo>
                  <a:pt x="5873664" y="0"/>
                </a:lnTo>
                <a:lnTo>
                  <a:pt x="5873664" y="3853867"/>
                </a:lnTo>
                <a:lnTo>
                  <a:pt x="0" y="3853867"/>
                </a:lnTo>
                <a:lnTo>
                  <a:pt x="0" y="0"/>
                </a:lnTo>
                <a:close/>
              </a:path>
            </a:pathLst>
          </a:custGeom>
          <a:blipFill>
            <a:blip r:embed="rId10"/>
            <a:stretch>
              <a:fillRect l="0" t="0" r="0" b="0"/>
            </a:stretch>
          </a:blipFill>
        </p:spPr>
      </p:sp>
      <p:sp>
        <p:nvSpPr>
          <p:cNvPr name="Freeform 9" id="9"/>
          <p:cNvSpPr/>
          <p:nvPr/>
        </p:nvSpPr>
        <p:spPr>
          <a:xfrm flipH="false" flipV="false" rot="0">
            <a:off x="12414207" y="3088048"/>
            <a:ext cx="5873793" cy="3742014"/>
          </a:xfrm>
          <a:custGeom>
            <a:avLst/>
            <a:gdLst/>
            <a:ahLst/>
            <a:cxnLst/>
            <a:rect r="r" b="b" t="t" l="l"/>
            <a:pathLst>
              <a:path h="3742014" w="5873793">
                <a:moveTo>
                  <a:pt x="0" y="0"/>
                </a:moveTo>
                <a:lnTo>
                  <a:pt x="5873793" y="0"/>
                </a:lnTo>
                <a:lnTo>
                  <a:pt x="5873793" y="3742014"/>
                </a:lnTo>
                <a:lnTo>
                  <a:pt x="0" y="3742014"/>
                </a:lnTo>
                <a:lnTo>
                  <a:pt x="0" y="0"/>
                </a:lnTo>
                <a:close/>
              </a:path>
            </a:pathLst>
          </a:custGeom>
          <a:blipFill>
            <a:blip r:embed="rId11"/>
            <a:stretch>
              <a:fillRect l="0" t="-1" r="0" b="-2990"/>
            </a:stretch>
          </a:blipFill>
        </p:spPr>
      </p:sp>
      <p:sp>
        <p:nvSpPr>
          <p:cNvPr name="TextBox 10" id="10"/>
          <p:cNvSpPr txBox="true"/>
          <p:nvPr/>
        </p:nvSpPr>
        <p:spPr>
          <a:xfrm rot="0">
            <a:off x="1991414" y="1390056"/>
            <a:ext cx="14305172" cy="634240"/>
          </a:xfrm>
          <a:prstGeom prst="rect">
            <a:avLst/>
          </a:prstGeom>
        </p:spPr>
        <p:txBody>
          <a:bodyPr anchor="t" rtlCol="false" tIns="0" lIns="0" bIns="0" rIns="0">
            <a:spAutoFit/>
          </a:bodyPr>
          <a:lstStyle/>
          <a:p>
            <a:pPr algn="ctr">
              <a:lnSpc>
                <a:spcPts val="4816"/>
              </a:lnSpc>
            </a:pPr>
            <a:r>
              <a:rPr lang="en-US" b="true" sz="4300">
                <a:solidFill>
                  <a:srgbClr val="FFFFFF"/>
                </a:solidFill>
                <a:latin typeface="Quicksand Bold"/>
                <a:ea typeface="Quicksand Bold"/>
                <a:cs typeface="Quicksand Bold"/>
                <a:sym typeface="Quicksand Bold"/>
              </a:rPr>
              <a:t>GRAPHS : TWIN STACKING FAULT ENERGY</a:t>
            </a:r>
          </a:p>
        </p:txBody>
      </p:sp>
      <p:sp>
        <p:nvSpPr>
          <p:cNvPr name="TextBox 11" id="11"/>
          <p:cNvSpPr txBox="true"/>
          <p:nvPr/>
        </p:nvSpPr>
        <p:spPr>
          <a:xfrm rot="0">
            <a:off x="5438333" y="7787091"/>
            <a:ext cx="8022193" cy="1157605"/>
          </a:xfrm>
          <a:prstGeom prst="rect">
            <a:avLst/>
          </a:prstGeom>
        </p:spPr>
        <p:txBody>
          <a:bodyPr anchor="t" rtlCol="false" tIns="0" lIns="0" bIns="0" rIns="0">
            <a:spAutoFit/>
          </a:bodyPr>
          <a:lstStyle/>
          <a:p>
            <a:pPr algn="ctr">
              <a:lnSpc>
                <a:spcPts val="8960"/>
              </a:lnSpc>
              <a:spcBef>
                <a:spcPct val="0"/>
              </a:spcBef>
            </a:pPr>
            <a:r>
              <a:rPr lang="en-US" b="true" sz="8000">
                <a:solidFill>
                  <a:srgbClr val="FFFFFF"/>
                </a:solidFill>
                <a:latin typeface="Quicksand Bold"/>
                <a:ea typeface="Quicksand Bold"/>
                <a:cs typeface="Quicksand Bold"/>
                <a:sym typeface="Quicksand Bold"/>
              </a:rPr>
              <a:t>BY DMLF MODEL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321033" y="9021054"/>
            <a:ext cx="4374043" cy="1813240"/>
          </a:xfrm>
          <a:custGeom>
            <a:avLst/>
            <a:gdLst/>
            <a:ahLst/>
            <a:cxnLst/>
            <a:rect r="r" b="b" t="t" l="l"/>
            <a:pathLst>
              <a:path h="1813240" w="4374043">
                <a:moveTo>
                  <a:pt x="0" y="0"/>
                </a:moveTo>
                <a:lnTo>
                  <a:pt x="4374043" y="0"/>
                </a:lnTo>
                <a:lnTo>
                  <a:pt x="4374043" y="1813239"/>
                </a:lnTo>
                <a:lnTo>
                  <a:pt x="0" y="18132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236848"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614050" y="-2250321"/>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400000">
            <a:off x="-2187021" y="1002155"/>
            <a:ext cx="4374043" cy="1813240"/>
          </a:xfrm>
          <a:custGeom>
            <a:avLst/>
            <a:gdLst/>
            <a:ahLst/>
            <a:cxnLst/>
            <a:rect r="r" b="b" t="t" l="l"/>
            <a:pathLst>
              <a:path h="1813240" w="4374043">
                <a:moveTo>
                  <a:pt x="0" y="0"/>
                </a:moveTo>
                <a:lnTo>
                  <a:pt x="4374042" y="0"/>
                </a:lnTo>
                <a:lnTo>
                  <a:pt x="4374042"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10800000">
            <a:off x="14907590" y="9219814"/>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518243" y="3316868"/>
            <a:ext cx="7605581" cy="5704186"/>
          </a:xfrm>
          <a:custGeom>
            <a:avLst/>
            <a:gdLst/>
            <a:ahLst/>
            <a:cxnLst/>
            <a:rect r="r" b="b" t="t" l="l"/>
            <a:pathLst>
              <a:path h="5704186" w="7605581">
                <a:moveTo>
                  <a:pt x="0" y="0"/>
                </a:moveTo>
                <a:lnTo>
                  <a:pt x="7605581" y="0"/>
                </a:lnTo>
                <a:lnTo>
                  <a:pt x="7605581" y="5704186"/>
                </a:lnTo>
                <a:lnTo>
                  <a:pt x="0" y="5704186"/>
                </a:lnTo>
                <a:lnTo>
                  <a:pt x="0" y="0"/>
                </a:lnTo>
                <a:close/>
              </a:path>
            </a:pathLst>
          </a:custGeom>
          <a:blipFill>
            <a:blip r:embed="rId9"/>
            <a:stretch>
              <a:fillRect l="0" t="0" r="0" b="0"/>
            </a:stretch>
          </a:blipFill>
        </p:spPr>
      </p:sp>
      <p:sp>
        <p:nvSpPr>
          <p:cNvPr name="TextBox 11" id="11"/>
          <p:cNvSpPr txBox="true"/>
          <p:nvPr/>
        </p:nvSpPr>
        <p:spPr>
          <a:xfrm rot="0">
            <a:off x="2008838" y="1582986"/>
            <a:ext cx="14270324" cy="1157605"/>
          </a:xfrm>
          <a:prstGeom prst="rect">
            <a:avLst/>
          </a:prstGeom>
        </p:spPr>
        <p:txBody>
          <a:bodyPr anchor="t" rtlCol="false" tIns="0" lIns="0" bIns="0" rIns="0">
            <a:spAutoFit/>
          </a:bodyPr>
          <a:lstStyle/>
          <a:p>
            <a:pPr algn="ctr">
              <a:lnSpc>
                <a:spcPts val="8960"/>
              </a:lnSpc>
            </a:pPr>
            <a:r>
              <a:rPr lang="en-US" b="true" sz="8000">
                <a:solidFill>
                  <a:srgbClr val="FFFFFF"/>
                </a:solidFill>
                <a:latin typeface="Quicksand Bold"/>
                <a:ea typeface="Quicksand Bold"/>
                <a:cs typeface="Quicksand Bold"/>
                <a:sym typeface="Quicksand Bold"/>
              </a:rPr>
              <a:t>FCC</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5341210" y="3254781"/>
            <a:ext cx="7605581" cy="5704186"/>
          </a:xfrm>
          <a:custGeom>
            <a:avLst/>
            <a:gdLst/>
            <a:ahLst/>
            <a:cxnLst/>
            <a:rect r="r" b="b" t="t" l="l"/>
            <a:pathLst>
              <a:path h="5704186" w="7605581">
                <a:moveTo>
                  <a:pt x="0" y="0"/>
                </a:moveTo>
                <a:lnTo>
                  <a:pt x="7605580" y="0"/>
                </a:lnTo>
                <a:lnTo>
                  <a:pt x="7605580" y="5704186"/>
                </a:lnTo>
                <a:lnTo>
                  <a:pt x="0" y="5704186"/>
                </a:lnTo>
                <a:lnTo>
                  <a:pt x="0" y="0"/>
                </a:lnTo>
                <a:close/>
              </a:path>
            </a:pathLst>
          </a:custGeom>
          <a:blipFill>
            <a:blip r:embed="rId9"/>
            <a:stretch>
              <a:fillRect l="0" t="0" r="0" b="0"/>
            </a:stretch>
          </a:blipFill>
        </p:spPr>
      </p:sp>
      <p:sp>
        <p:nvSpPr>
          <p:cNvPr name="TextBox 8" id="8"/>
          <p:cNvSpPr txBox="true"/>
          <p:nvPr/>
        </p:nvSpPr>
        <p:spPr>
          <a:xfrm rot="0">
            <a:off x="2320080" y="1508364"/>
            <a:ext cx="13647840" cy="1157605"/>
          </a:xfrm>
          <a:prstGeom prst="rect">
            <a:avLst/>
          </a:prstGeom>
        </p:spPr>
        <p:txBody>
          <a:bodyPr anchor="t" rtlCol="false" tIns="0" lIns="0" bIns="0" rIns="0">
            <a:spAutoFit/>
          </a:bodyPr>
          <a:lstStyle/>
          <a:p>
            <a:pPr algn="ctr">
              <a:lnSpc>
                <a:spcPts val="8960"/>
              </a:lnSpc>
            </a:pPr>
            <a:r>
              <a:rPr lang="en-US" b="true" sz="8000">
                <a:solidFill>
                  <a:srgbClr val="FFFFFF"/>
                </a:solidFill>
                <a:latin typeface="Quicksand Bold"/>
                <a:ea typeface="Quicksand Bold"/>
                <a:cs typeface="Quicksand Bold"/>
                <a:sym typeface="Quicksand Bold"/>
              </a:rPr>
              <a:t>DHCP</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5341210" y="3022579"/>
            <a:ext cx="7605581" cy="5704186"/>
          </a:xfrm>
          <a:custGeom>
            <a:avLst/>
            <a:gdLst/>
            <a:ahLst/>
            <a:cxnLst/>
            <a:rect r="r" b="b" t="t" l="l"/>
            <a:pathLst>
              <a:path h="5704186" w="7605581">
                <a:moveTo>
                  <a:pt x="0" y="0"/>
                </a:moveTo>
                <a:lnTo>
                  <a:pt x="7605580" y="0"/>
                </a:lnTo>
                <a:lnTo>
                  <a:pt x="7605580" y="5704185"/>
                </a:lnTo>
                <a:lnTo>
                  <a:pt x="0" y="5704185"/>
                </a:lnTo>
                <a:lnTo>
                  <a:pt x="0" y="0"/>
                </a:lnTo>
                <a:close/>
              </a:path>
            </a:pathLst>
          </a:custGeom>
          <a:blipFill>
            <a:blip r:embed="rId9"/>
            <a:stretch>
              <a:fillRect l="0" t="0" r="0" b="0"/>
            </a:stretch>
          </a:blipFill>
        </p:spPr>
      </p:sp>
      <p:sp>
        <p:nvSpPr>
          <p:cNvPr name="TextBox 8" id="8"/>
          <p:cNvSpPr txBox="true"/>
          <p:nvPr/>
        </p:nvSpPr>
        <p:spPr>
          <a:xfrm rot="0">
            <a:off x="2320080" y="1475105"/>
            <a:ext cx="13647840" cy="1157605"/>
          </a:xfrm>
          <a:prstGeom prst="rect">
            <a:avLst/>
          </a:prstGeom>
        </p:spPr>
        <p:txBody>
          <a:bodyPr anchor="t" rtlCol="false" tIns="0" lIns="0" bIns="0" rIns="0">
            <a:spAutoFit/>
          </a:bodyPr>
          <a:lstStyle/>
          <a:p>
            <a:pPr algn="ctr">
              <a:lnSpc>
                <a:spcPts val="8960"/>
              </a:lnSpc>
            </a:pPr>
            <a:r>
              <a:rPr lang="en-US" b="true" sz="8000">
                <a:solidFill>
                  <a:srgbClr val="FFFFFF"/>
                </a:solidFill>
                <a:latin typeface="Quicksand Bold"/>
                <a:ea typeface="Quicksand Bold"/>
                <a:cs typeface="Quicksand Bold"/>
                <a:sym typeface="Quicksand Bold"/>
              </a:rPr>
              <a:t>HCP</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C2CDBC"/>
        </a:solidFill>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977411" y="1755793"/>
            <a:ext cx="12333177" cy="1157605"/>
          </a:xfrm>
          <a:prstGeom prst="rect">
            <a:avLst/>
          </a:prstGeom>
        </p:spPr>
        <p:txBody>
          <a:bodyPr anchor="t" rtlCol="false" tIns="0" lIns="0" bIns="0" rIns="0">
            <a:spAutoFit/>
          </a:bodyPr>
          <a:lstStyle/>
          <a:p>
            <a:pPr algn="ctr">
              <a:lnSpc>
                <a:spcPts val="8960"/>
              </a:lnSpc>
            </a:pPr>
            <a:r>
              <a:rPr lang="en-US" b="true" sz="8000">
                <a:solidFill>
                  <a:srgbClr val="FFFFFF"/>
                </a:solidFill>
                <a:latin typeface="Quicksand Bold"/>
                <a:ea typeface="Quicksand Bold"/>
                <a:cs typeface="Quicksand Bold"/>
                <a:sym typeface="Quicksand Bold"/>
              </a:rPr>
              <a:t>GRAPHS</a:t>
            </a:r>
          </a:p>
        </p:txBody>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028700" y="2103744"/>
            <a:ext cx="8297205" cy="3424555"/>
          </a:xfrm>
          <a:prstGeom prst="rect">
            <a:avLst/>
          </a:prstGeom>
        </p:spPr>
        <p:txBody>
          <a:bodyPr anchor="t" rtlCol="false" tIns="0" lIns="0" bIns="0" rIns="0">
            <a:spAutoFit/>
          </a:bodyPr>
          <a:lstStyle/>
          <a:p>
            <a:pPr algn="l">
              <a:lnSpc>
                <a:spcPts val="8960"/>
              </a:lnSpc>
            </a:pPr>
            <a:r>
              <a:rPr lang="en-US" b="true" sz="8000">
                <a:solidFill>
                  <a:srgbClr val="FFFFFF"/>
                </a:solidFill>
                <a:latin typeface="Quicksand Bold"/>
                <a:ea typeface="Quicksand Bold"/>
                <a:cs typeface="Quicksand Bold"/>
                <a:sym typeface="Quicksand Bold"/>
              </a:rPr>
              <a:t>WHAT IS STACKING FAULT ENERGY?</a:t>
            </a:r>
          </a:p>
        </p:txBody>
      </p:sp>
      <p:sp>
        <p:nvSpPr>
          <p:cNvPr name="TextBox 4" id="4"/>
          <p:cNvSpPr txBox="true"/>
          <p:nvPr/>
        </p:nvSpPr>
        <p:spPr>
          <a:xfrm rot="0">
            <a:off x="1186355" y="5776606"/>
            <a:ext cx="7981895" cy="2463799"/>
          </a:xfrm>
          <a:prstGeom prst="rect">
            <a:avLst/>
          </a:prstGeom>
        </p:spPr>
        <p:txBody>
          <a:bodyPr anchor="t" rtlCol="false" tIns="0" lIns="0" bIns="0" rIns="0">
            <a:spAutoFit/>
          </a:bodyPr>
          <a:lstStyle/>
          <a:p>
            <a:pPr algn="l" marL="431805" indent="-215903" lvl="1">
              <a:lnSpc>
                <a:spcPts val="2800"/>
              </a:lnSpc>
              <a:buFont typeface="Arial"/>
              <a:buChar char="•"/>
            </a:pPr>
            <a:r>
              <a:rPr lang="en-US" b="true" sz="2000">
                <a:solidFill>
                  <a:srgbClr val="FFFFFF"/>
                </a:solidFill>
                <a:latin typeface="Quicksand Medium"/>
                <a:ea typeface="Quicksand Medium"/>
                <a:cs typeface="Quicksand Medium"/>
                <a:sym typeface="Quicksand Medium"/>
              </a:rPr>
              <a:t>stacking fault energy is a kind of defect energy corresponding to the abnormal packing of atomic layers.</a:t>
            </a:r>
          </a:p>
          <a:p>
            <a:pPr algn="l" marL="431805" indent="-215903" lvl="1">
              <a:lnSpc>
                <a:spcPts val="2800"/>
              </a:lnSpc>
              <a:buFont typeface="Arial"/>
              <a:buChar char="•"/>
            </a:pPr>
            <a:r>
              <a:rPr lang="en-US" b="true" sz="2000">
                <a:solidFill>
                  <a:srgbClr val="FFFFFF"/>
                </a:solidFill>
                <a:latin typeface="Quicksand Medium"/>
                <a:ea typeface="Quicksand Medium"/>
                <a:cs typeface="Quicksand Medium"/>
                <a:sym typeface="Quicksand Medium"/>
              </a:rPr>
              <a:t>It is basically the energy difference between the perfect and the imperfect crystal systems per unit area.</a:t>
            </a:r>
          </a:p>
          <a:p>
            <a:pPr algn="l" marL="431805" indent="-215903" lvl="1">
              <a:lnSpc>
                <a:spcPts val="2800"/>
              </a:lnSpc>
              <a:buFont typeface="Arial"/>
              <a:buChar char="•"/>
            </a:pPr>
            <a:r>
              <a:rPr lang="en-US" b="true" sz="2000">
                <a:solidFill>
                  <a:srgbClr val="FFFFFF"/>
                </a:solidFill>
                <a:latin typeface="Quicksand Medium"/>
                <a:ea typeface="Quicksand Medium"/>
                <a:cs typeface="Quicksand Medium"/>
                <a:sym typeface="Quicksand Medium"/>
              </a:rPr>
              <a:t>It is of three types - 1)Extrinsic</a:t>
            </a:r>
          </a:p>
          <a:p>
            <a:pPr algn="l">
              <a:lnSpc>
                <a:spcPts val="2800"/>
              </a:lnSpc>
            </a:pPr>
            <a:r>
              <a:rPr lang="en-US" sz="2000" b="true">
                <a:solidFill>
                  <a:srgbClr val="FFFFFF"/>
                </a:solidFill>
                <a:latin typeface="Quicksand Medium"/>
                <a:ea typeface="Quicksand Medium"/>
                <a:cs typeface="Quicksand Medium"/>
                <a:sym typeface="Quicksand Medium"/>
              </a:rPr>
              <a:t>                                        2)Intrinsic</a:t>
            </a:r>
          </a:p>
          <a:p>
            <a:pPr algn="l">
              <a:lnSpc>
                <a:spcPts val="2800"/>
              </a:lnSpc>
            </a:pPr>
            <a:r>
              <a:rPr lang="en-US" sz="2000" b="true">
                <a:solidFill>
                  <a:srgbClr val="FFFFFF"/>
                </a:solidFill>
                <a:latin typeface="Quicksand Medium"/>
                <a:ea typeface="Quicksand Medium"/>
                <a:cs typeface="Quicksand Medium"/>
                <a:sym typeface="Quicksand Medium"/>
              </a:rPr>
              <a:t>                                        3)Twin</a:t>
            </a:r>
          </a:p>
        </p:txBody>
      </p:sp>
      <p:grpSp>
        <p:nvGrpSpPr>
          <p:cNvPr name="Group 5" id="5"/>
          <p:cNvGrpSpPr>
            <a:grpSpLocks noChangeAspect="true"/>
          </p:cNvGrpSpPr>
          <p:nvPr/>
        </p:nvGrpSpPr>
        <p:grpSpPr>
          <a:xfrm rot="0">
            <a:off x="11006551" y="1028700"/>
            <a:ext cx="5486400" cy="8229600"/>
            <a:chOff x="0" y="0"/>
            <a:chExt cx="6350000" cy="9525000"/>
          </a:xfrm>
        </p:grpSpPr>
        <p:sp>
          <p:nvSpPr>
            <p:cNvPr name="Freeform 6" id="6"/>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62570" t="0" r="-6257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a:grpSpLocks noChangeAspect="true"/>
          </p:cNvGrpSpPr>
          <p:nvPr/>
        </p:nvGrpSpPr>
        <p:grpSpPr>
          <a:xfrm rot="0">
            <a:off x="11226041" y="664975"/>
            <a:ext cx="5262960" cy="10164357"/>
            <a:chOff x="0" y="0"/>
            <a:chExt cx="3290570" cy="6355080"/>
          </a:xfrm>
        </p:grpSpPr>
        <p:sp>
          <p:nvSpPr>
            <p:cNvPr name="Freeform 4" id="4"/>
            <p:cNvSpPr/>
            <p:nvPr/>
          </p:nvSpPr>
          <p:spPr>
            <a:xfrm flipH="false" flipV="false" rot="0">
              <a:off x="0" y="1270"/>
              <a:ext cx="3289300" cy="6353810"/>
            </a:xfrm>
            <a:custGeom>
              <a:avLst/>
              <a:gdLst/>
              <a:ahLst/>
              <a:cxnLst/>
              <a:rect r="r" b="b" t="t" l="l"/>
              <a:pathLst>
                <a:path h="6353810" w="3289300">
                  <a:moveTo>
                    <a:pt x="3289300" y="6353810"/>
                  </a:moveTo>
                  <a:lnTo>
                    <a:pt x="0" y="6353810"/>
                  </a:lnTo>
                  <a:lnTo>
                    <a:pt x="0" y="0"/>
                  </a:lnTo>
                  <a:lnTo>
                    <a:pt x="3289300" y="0"/>
                  </a:lnTo>
                  <a:lnTo>
                    <a:pt x="3289300" y="6353810"/>
                  </a:lnTo>
                  <a:close/>
                </a:path>
              </a:pathLst>
            </a:custGeom>
            <a:solidFill>
              <a:srgbClr val="000000"/>
            </a:solidFill>
          </p:spPr>
        </p:sp>
        <p:sp>
          <p:nvSpPr>
            <p:cNvPr name="Freeform 5" id="5"/>
            <p:cNvSpPr/>
            <p:nvPr/>
          </p:nvSpPr>
          <p:spPr>
            <a:xfrm flipH="false" flipV="false" rot="0">
              <a:off x="179070" y="3233420"/>
              <a:ext cx="2928620" cy="2940050"/>
            </a:xfrm>
            <a:custGeom>
              <a:avLst/>
              <a:gdLst/>
              <a:ahLst/>
              <a:cxnLst/>
              <a:rect r="r" b="b" t="t" l="l"/>
              <a:pathLst>
                <a:path h="2940050" w="2928620">
                  <a:moveTo>
                    <a:pt x="2928620" y="2940050"/>
                  </a:moveTo>
                  <a:lnTo>
                    <a:pt x="0" y="2940050"/>
                  </a:lnTo>
                  <a:lnTo>
                    <a:pt x="0" y="0"/>
                  </a:lnTo>
                  <a:lnTo>
                    <a:pt x="2928620" y="0"/>
                  </a:lnTo>
                  <a:lnTo>
                    <a:pt x="2928620" y="2940050"/>
                  </a:lnTo>
                  <a:lnTo>
                    <a:pt x="2928620" y="2940050"/>
                  </a:lnTo>
                  <a:close/>
                </a:path>
              </a:pathLst>
            </a:custGeom>
            <a:blipFill>
              <a:blip r:embed="rId3"/>
              <a:stretch>
                <a:fillRect l="-25292" t="0" r="-25292" b="0"/>
              </a:stretch>
            </a:blipFill>
          </p:spPr>
        </p:sp>
        <p:sp>
          <p:nvSpPr>
            <p:cNvPr name="Freeform 6" id="6"/>
            <p:cNvSpPr/>
            <p:nvPr/>
          </p:nvSpPr>
          <p:spPr>
            <a:xfrm flipH="false" flipV="false" rot="0">
              <a:off x="181610" y="180340"/>
              <a:ext cx="2928620" cy="2940050"/>
            </a:xfrm>
            <a:custGeom>
              <a:avLst/>
              <a:gdLst/>
              <a:ahLst/>
              <a:cxnLst/>
              <a:rect r="r" b="b" t="t" l="l"/>
              <a:pathLst>
                <a:path h="2940050" w="2928620">
                  <a:moveTo>
                    <a:pt x="2928620" y="2940050"/>
                  </a:moveTo>
                  <a:lnTo>
                    <a:pt x="0" y="2940050"/>
                  </a:lnTo>
                  <a:lnTo>
                    <a:pt x="0" y="0"/>
                  </a:lnTo>
                  <a:lnTo>
                    <a:pt x="2928620" y="0"/>
                  </a:lnTo>
                  <a:lnTo>
                    <a:pt x="2928620" y="2940050"/>
                  </a:lnTo>
                  <a:lnTo>
                    <a:pt x="2928620" y="2940050"/>
                  </a:lnTo>
                  <a:close/>
                </a:path>
              </a:pathLst>
            </a:custGeom>
            <a:blipFill>
              <a:blip r:embed="rId4"/>
              <a:stretch>
                <a:fillRect l="-25339" t="0" r="-25339" b="0"/>
              </a:stretch>
            </a:blipFill>
          </p:spPr>
        </p:sp>
        <p:sp>
          <p:nvSpPr>
            <p:cNvPr name="Freeform 7" id="7"/>
            <p:cNvSpPr/>
            <p:nvPr/>
          </p:nvSpPr>
          <p:spPr>
            <a:xfrm flipH="false" flipV="false" rot="0">
              <a:off x="54610" y="439420"/>
              <a:ext cx="3173730" cy="5429250"/>
            </a:xfrm>
            <a:custGeom>
              <a:avLst/>
              <a:gdLst/>
              <a:ahLst/>
              <a:cxnLst/>
              <a:rect r="r" b="b" t="t" l="l"/>
              <a:pathLst>
                <a:path h="5429250" w="3173730">
                  <a:moveTo>
                    <a:pt x="3117850" y="751840"/>
                  </a:moveTo>
                  <a:lnTo>
                    <a:pt x="3117850" y="716280"/>
                  </a:lnTo>
                  <a:lnTo>
                    <a:pt x="3129280" y="716280"/>
                  </a:lnTo>
                  <a:lnTo>
                    <a:pt x="3129280" y="740410"/>
                  </a:lnTo>
                  <a:lnTo>
                    <a:pt x="3140710" y="740410"/>
                  </a:lnTo>
                  <a:lnTo>
                    <a:pt x="3140710" y="717550"/>
                  </a:lnTo>
                  <a:lnTo>
                    <a:pt x="3152140" y="717550"/>
                  </a:lnTo>
                  <a:lnTo>
                    <a:pt x="3152140" y="740410"/>
                  </a:lnTo>
                  <a:lnTo>
                    <a:pt x="3173730" y="740410"/>
                  </a:lnTo>
                  <a:lnTo>
                    <a:pt x="3173730" y="751840"/>
                  </a:lnTo>
                  <a:lnTo>
                    <a:pt x="3117850" y="751840"/>
                  </a:lnTo>
                  <a:close/>
                  <a:moveTo>
                    <a:pt x="3117850" y="702310"/>
                  </a:moveTo>
                  <a:lnTo>
                    <a:pt x="3117850" y="690880"/>
                  </a:lnTo>
                  <a:lnTo>
                    <a:pt x="3171190" y="690880"/>
                  </a:lnTo>
                  <a:lnTo>
                    <a:pt x="3171190" y="702310"/>
                  </a:lnTo>
                  <a:lnTo>
                    <a:pt x="3117850" y="702310"/>
                  </a:lnTo>
                  <a:close/>
                  <a:moveTo>
                    <a:pt x="3117850" y="674370"/>
                  </a:moveTo>
                  <a:lnTo>
                    <a:pt x="3117850" y="662940"/>
                  </a:lnTo>
                  <a:lnTo>
                    <a:pt x="3161030" y="662940"/>
                  </a:lnTo>
                  <a:lnTo>
                    <a:pt x="3161030" y="640080"/>
                  </a:lnTo>
                  <a:lnTo>
                    <a:pt x="3172460" y="640080"/>
                  </a:lnTo>
                  <a:lnTo>
                    <a:pt x="3172460" y="674370"/>
                  </a:lnTo>
                  <a:lnTo>
                    <a:pt x="3117850" y="674370"/>
                  </a:lnTo>
                  <a:close/>
                  <a:moveTo>
                    <a:pt x="3117850" y="628650"/>
                  </a:moveTo>
                  <a:lnTo>
                    <a:pt x="3117850" y="610870"/>
                  </a:lnTo>
                  <a:lnTo>
                    <a:pt x="3153410" y="598170"/>
                  </a:lnTo>
                  <a:lnTo>
                    <a:pt x="3153410" y="598170"/>
                  </a:lnTo>
                  <a:lnTo>
                    <a:pt x="3117850" y="585470"/>
                  </a:lnTo>
                  <a:lnTo>
                    <a:pt x="3117850" y="567690"/>
                  </a:lnTo>
                  <a:lnTo>
                    <a:pt x="3171190" y="567690"/>
                  </a:lnTo>
                  <a:lnTo>
                    <a:pt x="3171190" y="579120"/>
                  </a:lnTo>
                  <a:lnTo>
                    <a:pt x="3129280" y="579120"/>
                  </a:lnTo>
                  <a:lnTo>
                    <a:pt x="3129280" y="579120"/>
                  </a:lnTo>
                  <a:lnTo>
                    <a:pt x="3171190" y="593090"/>
                  </a:lnTo>
                  <a:lnTo>
                    <a:pt x="3171190" y="601980"/>
                  </a:lnTo>
                  <a:lnTo>
                    <a:pt x="3129280" y="615950"/>
                  </a:lnTo>
                  <a:lnTo>
                    <a:pt x="3129280" y="615950"/>
                  </a:lnTo>
                  <a:lnTo>
                    <a:pt x="3171190" y="615950"/>
                  </a:lnTo>
                  <a:lnTo>
                    <a:pt x="3171190" y="627380"/>
                  </a:lnTo>
                  <a:lnTo>
                    <a:pt x="3117850" y="628650"/>
                  </a:lnTo>
                  <a:lnTo>
                    <a:pt x="3117850" y="628650"/>
                  </a:lnTo>
                  <a:close/>
                  <a:moveTo>
                    <a:pt x="3117850" y="523240"/>
                  </a:moveTo>
                  <a:lnTo>
                    <a:pt x="3117850" y="506730"/>
                  </a:lnTo>
                  <a:lnTo>
                    <a:pt x="3155950" y="483870"/>
                  </a:lnTo>
                  <a:lnTo>
                    <a:pt x="3155950" y="483870"/>
                  </a:lnTo>
                  <a:lnTo>
                    <a:pt x="3117850" y="483870"/>
                  </a:lnTo>
                  <a:lnTo>
                    <a:pt x="3117850" y="472440"/>
                  </a:lnTo>
                  <a:lnTo>
                    <a:pt x="3171190" y="472440"/>
                  </a:lnTo>
                  <a:lnTo>
                    <a:pt x="3171190" y="487680"/>
                  </a:lnTo>
                  <a:lnTo>
                    <a:pt x="3133090" y="511810"/>
                  </a:lnTo>
                  <a:lnTo>
                    <a:pt x="3133090" y="511810"/>
                  </a:lnTo>
                  <a:lnTo>
                    <a:pt x="3171190" y="511810"/>
                  </a:lnTo>
                  <a:lnTo>
                    <a:pt x="3171190" y="523240"/>
                  </a:lnTo>
                  <a:lnTo>
                    <a:pt x="3117850" y="523240"/>
                  </a:lnTo>
                  <a:close/>
                  <a:moveTo>
                    <a:pt x="3117850" y="454660"/>
                  </a:moveTo>
                  <a:lnTo>
                    <a:pt x="3117850" y="417830"/>
                  </a:lnTo>
                  <a:lnTo>
                    <a:pt x="3129280" y="417830"/>
                  </a:lnTo>
                  <a:lnTo>
                    <a:pt x="3129280" y="443230"/>
                  </a:lnTo>
                  <a:lnTo>
                    <a:pt x="3139440" y="443230"/>
                  </a:lnTo>
                  <a:lnTo>
                    <a:pt x="3139440" y="420370"/>
                  </a:lnTo>
                  <a:lnTo>
                    <a:pt x="3150870" y="420370"/>
                  </a:lnTo>
                  <a:lnTo>
                    <a:pt x="3150870" y="443230"/>
                  </a:lnTo>
                  <a:lnTo>
                    <a:pt x="3162300" y="443230"/>
                  </a:lnTo>
                  <a:lnTo>
                    <a:pt x="3162300" y="416560"/>
                  </a:lnTo>
                  <a:lnTo>
                    <a:pt x="3173730" y="416560"/>
                  </a:lnTo>
                  <a:lnTo>
                    <a:pt x="3173730" y="454660"/>
                  </a:lnTo>
                  <a:lnTo>
                    <a:pt x="3117850" y="454660"/>
                  </a:lnTo>
                  <a:close/>
                  <a:moveTo>
                    <a:pt x="3167380" y="353060"/>
                  </a:moveTo>
                  <a:cubicBezTo>
                    <a:pt x="3168650" y="356870"/>
                    <a:pt x="3169920" y="360680"/>
                    <a:pt x="3171190" y="364490"/>
                  </a:cubicBezTo>
                  <a:cubicBezTo>
                    <a:pt x="3172460" y="368300"/>
                    <a:pt x="3172460" y="372110"/>
                    <a:pt x="3172460" y="375920"/>
                  </a:cubicBezTo>
                  <a:cubicBezTo>
                    <a:pt x="3172460" y="379730"/>
                    <a:pt x="3171190" y="383540"/>
                    <a:pt x="3169920" y="387350"/>
                  </a:cubicBezTo>
                  <a:cubicBezTo>
                    <a:pt x="3168650" y="391160"/>
                    <a:pt x="3166110" y="393700"/>
                    <a:pt x="3164840" y="396240"/>
                  </a:cubicBezTo>
                  <a:cubicBezTo>
                    <a:pt x="3163570" y="398780"/>
                    <a:pt x="3159760" y="401320"/>
                    <a:pt x="3155950" y="402590"/>
                  </a:cubicBezTo>
                  <a:cubicBezTo>
                    <a:pt x="3152140" y="403860"/>
                    <a:pt x="3148330" y="405130"/>
                    <a:pt x="3144520" y="405130"/>
                  </a:cubicBezTo>
                  <a:cubicBezTo>
                    <a:pt x="3140710" y="405130"/>
                    <a:pt x="3136900" y="403860"/>
                    <a:pt x="3133090" y="402590"/>
                  </a:cubicBezTo>
                  <a:cubicBezTo>
                    <a:pt x="3129280" y="401320"/>
                    <a:pt x="3126740" y="398780"/>
                    <a:pt x="3124200" y="396240"/>
                  </a:cubicBezTo>
                  <a:cubicBezTo>
                    <a:pt x="3121660" y="393700"/>
                    <a:pt x="3120390" y="391160"/>
                    <a:pt x="3119121" y="387350"/>
                  </a:cubicBezTo>
                  <a:cubicBezTo>
                    <a:pt x="3117850" y="383540"/>
                    <a:pt x="3116581" y="379730"/>
                    <a:pt x="3116581" y="375920"/>
                  </a:cubicBezTo>
                  <a:cubicBezTo>
                    <a:pt x="3116581" y="372110"/>
                    <a:pt x="3116581" y="367030"/>
                    <a:pt x="3117851" y="364490"/>
                  </a:cubicBezTo>
                  <a:cubicBezTo>
                    <a:pt x="3119121" y="360680"/>
                    <a:pt x="3120391" y="358140"/>
                    <a:pt x="3122931" y="354330"/>
                  </a:cubicBezTo>
                  <a:lnTo>
                    <a:pt x="3131821" y="363220"/>
                  </a:lnTo>
                  <a:cubicBezTo>
                    <a:pt x="3130550" y="364490"/>
                    <a:pt x="3129281" y="367030"/>
                    <a:pt x="3128010" y="368300"/>
                  </a:cubicBezTo>
                  <a:cubicBezTo>
                    <a:pt x="3126740" y="370840"/>
                    <a:pt x="3126740" y="373380"/>
                    <a:pt x="3126740" y="375920"/>
                  </a:cubicBezTo>
                  <a:cubicBezTo>
                    <a:pt x="3126740" y="378460"/>
                    <a:pt x="3126740" y="381000"/>
                    <a:pt x="3128010" y="382270"/>
                  </a:cubicBezTo>
                  <a:cubicBezTo>
                    <a:pt x="3129281" y="384810"/>
                    <a:pt x="3130550" y="386080"/>
                    <a:pt x="3131821" y="387350"/>
                  </a:cubicBezTo>
                  <a:cubicBezTo>
                    <a:pt x="3133091" y="388620"/>
                    <a:pt x="3135631" y="389890"/>
                    <a:pt x="3136900" y="391160"/>
                  </a:cubicBezTo>
                  <a:cubicBezTo>
                    <a:pt x="3138170" y="392430"/>
                    <a:pt x="3140710" y="392430"/>
                    <a:pt x="3143250" y="392430"/>
                  </a:cubicBezTo>
                  <a:cubicBezTo>
                    <a:pt x="3145790" y="392430"/>
                    <a:pt x="3148330" y="392430"/>
                    <a:pt x="3149600" y="391160"/>
                  </a:cubicBezTo>
                  <a:cubicBezTo>
                    <a:pt x="3150871" y="389890"/>
                    <a:pt x="3153410" y="388620"/>
                    <a:pt x="3154680" y="387350"/>
                  </a:cubicBezTo>
                  <a:cubicBezTo>
                    <a:pt x="3155950" y="386080"/>
                    <a:pt x="3157220" y="383540"/>
                    <a:pt x="3158490" y="382270"/>
                  </a:cubicBezTo>
                  <a:cubicBezTo>
                    <a:pt x="3159760" y="379730"/>
                    <a:pt x="3159760" y="378460"/>
                    <a:pt x="3159760" y="375920"/>
                  </a:cubicBezTo>
                  <a:cubicBezTo>
                    <a:pt x="3159760" y="373380"/>
                    <a:pt x="3159760" y="370840"/>
                    <a:pt x="3158490" y="369570"/>
                  </a:cubicBezTo>
                  <a:cubicBezTo>
                    <a:pt x="3157220" y="368300"/>
                    <a:pt x="3157220" y="365760"/>
                    <a:pt x="3157220" y="364490"/>
                  </a:cubicBezTo>
                  <a:lnTo>
                    <a:pt x="3148330" y="364490"/>
                  </a:lnTo>
                  <a:lnTo>
                    <a:pt x="3148330" y="374650"/>
                  </a:lnTo>
                  <a:lnTo>
                    <a:pt x="3136900" y="374650"/>
                  </a:lnTo>
                  <a:lnTo>
                    <a:pt x="3136900" y="353060"/>
                  </a:lnTo>
                  <a:cubicBezTo>
                    <a:pt x="3136900" y="353060"/>
                    <a:pt x="3167380" y="353060"/>
                    <a:pt x="3167380" y="353060"/>
                  </a:cubicBezTo>
                  <a:close/>
                  <a:moveTo>
                    <a:pt x="3117850" y="325120"/>
                  </a:moveTo>
                  <a:lnTo>
                    <a:pt x="3117850" y="314960"/>
                  </a:lnTo>
                  <a:lnTo>
                    <a:pt x="3171190" y="292100"/>
                  </a:lnTo>
                  <a:lnTo>
                    <a:pt x="3171190" y="306070"/>
                  </a:lnTo>
                  <a:lnTo>
                    <a:pt x="3159760" y="311150"/>
                  </a:lnTo>
                  <a:lnTo>
                    <a:pt x="3159760" y="331470"/>
                  </a:lnTo>
                  <a:lnTo>
                    <a:pt x="3171190" y="335280"/>
                  </a:lnTo>
                  <a:lnTo>
                    <a:pt x="3171190" y="347980"/>
                  </a:lnTo>
                  <a:lnTo>
                    <a:pt x="3117850" y="325120"/>
                  </a:lnTo>
                  <a:close/>
                  <a:moveTo>
                    <a:pt x="3133090" y="320040"/>
                  </a:moveTo>
                  <a:lnTo>
                    <a:pt x="3149600" y="326390"/>
                  </a:lnTo>
                  <a:lnTo>
                    <a:pt x="3149600" y="313690"/>
                  </a:lnTo>
                  <a:lnTo>
                    <a:pt x="3133090" y="320040"/>
                  </a:lnTo>
                  <a:close/>
                  <a:moveTo>
                    <a:pt x="3128010" y="278130"/>
                  </a:moveTo>
                  <a:lnTo>
                    <a:pt x="3128010" y="293370"/>
                  </a:lnTo>
                  <a:lnTo>
                    <a:pt x="3117850" y="293370"/>
                  </a:lnTo>
                  <a:lnTo>
                    <a:pt x="3117850" y="250190"/>
                  </a:lnTo>
                  <a:lnTo>
                    <a:pt x="3128010" y="250190"/>
                  </a:lnTo>
                  <a:lnTo>
                    <a:pt x="3128010" y="265430"/>
                  </a:lnTo>
                  <a:lnTo>
                    <a:pt x="3171190" y="265430"/>
                  </a:lnTo>
                  <a:lnTo>
                    <a:pt x="3171190" y="276860"/>
                  </a:lnTo>
                  <a:lnTo>
                    <a:pt x="3128010" y="278130"/>
                  </a:lnTo>
                  <a:lnTo>
                    <a:pt x="3128010" y="278130"/>
                  </a:lnTo>
                  <a:close/>
                  <a:moveTo>
                    <a:pt x="3117850" y="240030"/>
                  </a:moveTo>
                  <a:lnTo>
                    <a:pt x="3117850" y="228600"/>
                  </a:lnTo>
                  <a:lnTo>
                    <a:pt x="3171190" y="228600"/>
                  </a:lnTo>
                  <a:lnTo>
                    <a:pt x="3171190" y="240030"/>
                  </a:lnTo>
                  <a:lnTo>
                    <a:pt x="3117850" y="240030"/>
                  </a:lnTo>
                  <a:close/>
                  <a:moveTo>
                    <a:pt x="3117850" y="217170"/>
                  </a:moveTo>
                  <a:lnTo>
                    <a:pt x="3117850" y="203200"/>
                  </a:lnTo>
                  <a:lnTo>
                    <a:pt x="3153410" y="190500"/>
                  </a:lnTo>
                  <a:lnTo>
                    <a:pt x="3153410" y="190500"/>
                  </a:lnTo>
                  <a:lnTo>
                    <a:pt x="3117850" y="176530"/>
                  </a:lnTo>
                  <a:lnTo>
                    <a:pt x="3117850" y="163830"/>
                  </a:lnTo>
                  <a:lnTo>
                    <a:pt x="3171190" y="186690"/>
                  </a:lnTo>
                  <a:lnTo>
                    <a:pt x="3171190" y="195580"/>
                  </a:lnTo>
                  <a:lnTo>
                    <a:pt x="3117850" y="217170"/>
                  </a:lnTo>
                  <a:close/>
                  <a:moveTo>
                    <a:pt x="3117850" y="152400"/>
                  </a:moveTo>
                  <a:lnTo>
                    <a:pt x="3117850" y="115570"/>
                  </a:lnTo>
                  <a:lnTo>
                    <a:pt x="3129280" y="115570"/>
                  </a:lnTo>
                  <a:lnTo>
                    <a:pt x="3129280" y="140970"/>
                  </a:lnTo>
                  <a:lnTo>
                    <a:pt x="3139440" y="140970"/>
                  </a:lnTo>
                  <a:lnTo>
                    <a:pt x="3139440" y="118110"/>
                  </a:lnTo>
                  <a:lnTo>
                    <a:pt x="3150870" y="118110"/>
                  </a:lnTo>
                  <a:lnTo>
                    <a:pt x="3150870" y="140970"/>
                  </a:lnTo>
                  <a:lnTo>
                    <a:pt x="3162300" y="140970"/>
                  </a:lnTo>
                  <a:lnTo>
                    <a:pt x="3162300" y="114300"/>
                  </a:lnTo>
                  <a:lnTo>
                    <a:pt x="3173730" y="114300"/>
                  </a:lnTo>
                  <a:lnTo>
                    <a:pt x="3173730" y="152400"/>
                  </a:lnTo>
                  <a:lnTo>
                    <a:pt x="3117850" y="152400"/>
                  </a:lnTo>
                  <a:close/>
                  <a:moveTo>
                    <a:pt x="3117850" y="3089910"/>
                  </a:moveTo>
                  <a:lnTo>
                    <a:pt x="3117850" y="3053080"/>
                  </a:lnTo>
                  <a:lnTo>
                    <a:pt x="3129280" y="3053080"/>
                  </a:lnTo>
                  <a:lnTo>
                    <a:pt x="3129280" y="3077210"/>
                  </a:lnTo>
                  <a:lnTo>
                    <a:pt x="3140710" y="3077210"/>
                  </a:lnTo>
                  <a:lnTo>
                    <a:pt x="3140710" y="3054350"/>
                  </a:lnTo>
                  <a:lnTo>
                    <a:pt x="3152140" y="3054350"/>
                  </a:lnTo>
                  <a:lnTo>
                    <a:pt x="3152140" y="3077210"/>
                  </a:lnTo>
                  <a:lnTo>
                    <a:pt x="3173730" y="3077210"/>
                  </a:lnTo>
                  <a:lnTo>
                    <a:pt x="3173730" y="3088640"/>
                  </a:lnTo>
                  <a:lnTo>
                    <a:pt x="3117850" y="3088640"/>
                  </a:lnTo>
                  <a:lnTo>
                    <a:pt x="3117850" y="3089910"/>
                  </a:lnTo>
                  <a:close/>
                  <a:moveTo>
                    <a:pt x="3117850" y="3040380"/>
                  </a:moveTo>
                  <a:lnTo>
                    <a:pt x="3117850" y="3028950"/>
                  </a:lnTo>
                  <a:lnTo>
                    <a:pt x="3171190" y="3028950"/>
                  </a:lnTo>
                  <a:lnTo>
                    <a:pt x="3171190" y="3040380"/>
                  </a:lnTo>
                  <a:lnTo>
                    <a:pt x="3117850" y="3040380"/>
                  </a:lnTo>
                  <a:close/>
                  <a:moveTo>
                    <a:pt x="3117850" y="3012440"/>
                  </a:moveTo>
                  <a:lnTo>
                    <a:pt x="3117850" y="3001010"/>
                  </a:lnTo>
                  <a:lnTo>
                    <a:pt x="3161030" y="3001010"/>
                  </a:lnTo>
                  <a:lnTo>
                    <a:pt x="3161030" y="2979420"/>
                  </a:lnTo>
                  <a:lnTo>
                    <a:pt x="3172460" y="2979420"/>
                  </a:lnTo>
                  <a:lnTo>
                    <a:pt x="3172460" y="3013710"/>
                  </a:lnTo>
                  <a:lnTo>
                    <a:pt x="3117850" y="3013710"/>
                  </a:lnTo>
                  <a:lnTo>
                    <a:pt x="3117850" y="3012440"/>
                  </a:lnTo>
                  <a:close/>
                  <a:moveTo>
                    <a:pt x="3117850" y="2966720"/>
                  </a:moveTo>
                  <a:lnTo>
                    <a:pt x="3117850" y="2948940"/>
                  </a:lnTo>
                  <a:lnTo>
                    <a:pt x="3153410" y="2936240"/>
                  </a:lnTo>
                  <a:lnTo>
                    <a:pt x="3153410" y="2936240"/>
                  </a:lnTo>
                  <a:lnTo>
                    <a:pt x="3117850" y="2923540"/>
                  </a:lnTo>
                  <a:lnTo>
                    <a:pt x="3117850" y="2905760"/>
                  </a:lnTo>
                  <a:lnTo>
                    <a:pt x="3171190" y="2905760"/>
                  </a:lnTo>
                  <a:lnTo>
                    <a:pt x="3171190" y="2917190"/>
                  </a:lnTo>
                  <a:lnTo>
                    <a:pt x="3129280" y="2917190"/>
                  </a:lnTo>
                  <a:lnTo>
                    <a:pt x="3129280" y="2917190"/>
                  </a:lnTo>
                  <a:lnTo>
                    <a:pt x="3171190" y="2931160"/>
                  </a:lnTo>
                  <a:lnTo>
                    <a:pt x="3171190" y="2940050"/>
                  </a:lnTo>
                  <a:lnTo>
                    <a:pt x="3129280" y="2954021"/>
                  </a:lnTo>
                  <a:lnTo>
                    <a:pt x="3129280" y="2954021"/>
                  </a:lnTo>
                  <a:lnTo>
                    <a:pt x="3171190" y="2954021"/>
                  </a:lnTo>
                  <a:lnTo>
                    <a:pt x="3171190" y="2965450"/>
                  </a:lnTo>
                  <a:lnTo>
                    <a:pt x="3117850" y="2966720"/>
                  </a:lnTo>
                  <a:lnTo>
                    <a:pt x="3117850" y="2966720"/>
                  </a:lnTo>
                  <a:close/>
                  <a:moveTo>
                    <a:pt x="3117850" y="2861310"/>
                  </a:moveTo>
                  <a:lnTo>
                    <a:pt x="3117850" y="2844800"/>
                  </a:lnTo>
                  <a:lnTo>
                    <a:pt x="3155950" y="2821940"/>
                  </a:lnTo>
                  <a:lnTo>
                    <a:pt x="3155950" y="2821940"/>
                  </a:lnTo>
                  <a:lnTo>
                    <a:pt x="3117850" y="2821940"/>
                  </a:lnTo>
                  <a:lnTo>
                    <a:pt x="3117850" y="2810510"/>
                  </a:lnTo>
                  <a:lnTo>
                    <a:pt x="3171190" y="2810510"/>
                  </a:lnTo>
                  <a:lnTo>
                    <a:pt x="3171190" y="2825750"/>
                  </a:lnTo>
                  <a:lnTo>
                    <a:pt x="3133090" y="2849880"/>
                  </a:lnTo>
                  <a:lnTo>
                    <a:pt x="3133090" y="2849880"/>
                  </a:lnTo>
                  <a:lnTo>
                    <a:pt x="3171190" y="2849880"/>
                  </a:lnTo>
                  <a:lnTo>
                    <a:pt x="3171190" y="2861310"/>
                  </a:lnTo>
                  <a:lnTo>
                    <a:pt x="3117850" y="2861310"/>
                  </a:lnTo>
                  <a:lnTo>
                    <a:pt x="3117850" y="2861310"/>
                  </a:lnTo>
                  <a:close/>
                  <a:moveTo>
                    <a:pt x="3117850" y="2792730"/>
                  </a:moveTo>
                  <a:lnTo>
                    <a:pt x="3117850" y="2755900"/>
                  </a:lnTo>
                  <a:lnTo>
                    <a:pt x="3129280" y="2755900"/>
                  </a:lnTo>
                  <a:lnTo>
                    <a:pt x="3129280" y="2781300"/>
                  </a:lnTo>
                  <a:lnTo>
                    <a:pt x="3139440" y="2781300"/>
                  </a:lnTo>
                  <a:lnTo>
                    <a:pt x="3139440" y="2758440"/>
                  </a:lnTo>
                  <a:lnTo>
                    <a:pt x="3150870" y="2758440"/>
                  </a:lnTo>
                  <a:lnTo>
                    <a:pt x="3150870" y="2781300"/>
                  </a:lnTo>
                  <a:lnTo>
                    <a:pt x="3162300" y="2781300"/>
                  </a:lnTo>
                  <a:lnTo>
                    <a:pt x="3162300" y="2754630"/>
                  </a:lnTo>
                  <a:lnTo>
                    <a:pt x="3173730" y="2754630"/>
                  </a:lnTo>
                  <a:lnTo>
                    <a:pt x="3173730" y="2792730"/>
                  </a:lnTo>
                  <a:lnTo>
                    <a:pt x="3117850" y="2792730"/>
                  </a:lnTo>
                  <a:close/>
                  <a:moveTo>
                    <a:pt x="3167380" y="2691130"/>
                  </a:moveTo>
                  <a:cubicBezTo>
                    <a:pt x="3168650" y="2694940"/>
                    <a:pt x="3169920" y="2698750"/>
                    <a:pt x="3171190" y="2702560"/>
                  </a:cubicBezTo>
                  <a:cubicBezTo>
                    <a:pt x="3172460" y="2706370"/>
                    <a:pt x="3172460" y="2710180"/>
                    <a:pt x="3172460" y="2713990"/>
                  </a:cubicBezTo>
                  <a:cubicBezTo>
                    <a:pt x="3172460" y="2717800"/>
                    <a:pt x="3171190" y="2721610"/>
                    <a:pt x="3169920" y="2725420"/>
                  </a:cubicBezTo>
                  <a:cubicBezTo>
                    <a:pt x="3168650" y="2729230"/>
                    <a:pt x="3166110" y="2731770"/>
                    <a:pt x="3164840" y="2734310"/>
                  </a:cubicBezTo>
                  <a:cubicBezTo>
                    <a:pt x="3163570" y="2736850"/>
                    <a:pt x="3159760" y="2739390"/>
                    <a:pt x="3155950" y="2740660"/>
                  </a:cubicBezTo>
                  <a:cubicBezTo>
                    <a:pt x="3152140" y="2741930"/>
                    <a:pt x="3148330" y="2743200"/>
                    <a:pt x="3144520" y="2743200"/>
                  </a:cubicBezTo>
                  <a:cubicBezTo>
                    <a:pt x="3140710" y="2743200"/>
                    <a:pt x="3136900" y="2741930"/>
                    <a:pt x="3133090" y="2740660"/>
                  </a:cubicBezTo>
                  <a:cubicBezTo>
                    <a:pt x="3129280" y="2739390"/>
                    <a:pt x="3126740" y="2736850"/>
                    <a:pt x="3124200" y="2734310"/>
                  </a:cubicBezTo>
                  <a:cubicBezTo>
                    <a:pt x="3121660" y="2731770"/>
                    <a:pt x="3120390" y="2729230"/>
                    <a:pt x="3119121" y="2725420"/>
                  </a:cubicBezTo>
                  <a:cubicBezTo>
                    <a:pt x="3117850" y="2721610"/>
                    <a:pt x="3116581" y="2717800"/>
                    <a:pt x="3116581" y="2713990"/>
                  </a:cubicBezTo>
                  <a:cubicBezTo>
                    <a:pt x="3116581" y="2710180"/>
                    <a:pt x="3116581" y="2705100"/>
                    <a:pt x="3117851" y="2702560"/>
                  </a:cubicBezTo>
                  <a:cubicBezTo>
                    <a:pt x="3119121" y="2698750"/>
                    <a:pt x="3120391" y="2696210"/>
                    <a:pt x="3122931" y="2692400"/>
                  </a:cubicBezTo>
                  <a:lnTo>
                    <a:pt x="3131821" y="2701290"/>
                  </a:lnTo>
                  <a:cubicBezTo>
                    <a:pt x="3130550" y="2702560"/>
                    <a:pt x="3129281" y="2705100"/>
                    <a:pt x="3128010" y="2706370"/>
                  </a:cubicBezTo>
                  <a:cubicBezTo>
                    <a:pt x="3126740" y="2708910"/>
                    <a:pt x="3126740" y="2711450"/>
                    <a:pt x="3126740" y="2713990"/>
                  </a:cubicBezTo>
                  <a:cubicBezTo>
                    <a:pt x="3126740" y="2716530"/>
                    <a:pt x="3126740" y="2719070"/>
                    <a:pt x="3128010" y="2720340"/>
                  </a:cubicBezTo>
                  <a:cubicBezTo>
                    <a:pt x="3129281" y="2722880"/>
                    <a:pt x="3130550" y="2724150"/>
                    <a:pt x="3131821" y="2725420"/>
                  </a:cubicBezTo>
                  <a:cubicBezTo>
                    <a:pt x="3133091" y="2726690"/>
                    <a:pt x="3135631" y="2727960"/>
                    <a:pt x="3136900" y="2729230"/>
                  </a:cubicBezTo>
                  <a:cubicBezTo>
                    <a:pt x="3138170" y="2730500"/>
                    <a:pt x="3140710" y="2730500"/>
                    <a:pt x="3143250" y="2730500"/>
                  </a:cubicBezTo>
                  <a:cubicBezTo>
                    <a:pt x="3145790" y="2730500"/>
                    <a:pt x="3148330" y="2730500"/>
                    <a:pt x="3149600" y="2729230"/>
                  </a:cubicBezTo>
                  <a:cubicBezTo>
                    <a:pt x="3150871" y="2727960"/>
                    <a:pt x="3153410" y="2726690"/>
                    <a:pt x="3154680" y="2725420"/>
                  </a:cubicBezTo>
                  <a:cubicBezTo>
                    <a:pt x="3155950" y="2724150"/>
                    <a:pt x="3157220" y="2721610"/>
                    <a:pt x="3158490" y="2720340"/>
                  </a:cubicBezTo>
                  <a:cubicBezTo>
                    <a:pt x="3159760" y="2717800"/>
                    <a:pt x="3159760" y="2716530"/>
                    <a:pt x="3159760" y="2713990"/>
                  </a:cubicBezTo>
                  <a:cubicBezTo>
                    <a:pt x="3159760" y="2711450"/>
                    <a:pt x="3159760" y="2708910"/>
                    <a:pt x="3158490" y="2707640"/>
                  </a:cubicBezTo>
                  <a:cubicBezTo>
                    <a:pt x="3157220" y="2706370"/>
                    <a:pt x="3157220" y="2703830"/>
                    <a:pt x="3157220" y="2702560"/>
                  </a:cubicBezTo>
                  <a:lnTo>
                    <a:pt x="3148330" y="2702560"/>
                  </a:lnTo>
                  <a:lnTo>
                    <a:pt x="3148330" y="2712720"/>
                  </a:lnTo>
                  <a:lnTo>
                    <a:pt x="3136900" y="2712720"/>
                  </a:lnTo>
                  <a:lnTo>
                    <a:pt x="3136900" y="2691130"/>
                  </a:lnTo>
                  <a:lnTo>
                    <a:pt x="3167380" y="2691130"/>
                  </a:lnTo>
                  <a:close/>
                  <a:moveTo>
                    <a:pt x="3117850" y="2663190"/>
                  </a:moveTo>
                  <a:lnTo>
                    <a:pt x="3117850" y="2653030"/>
                  </a:lnTo>
                  <a:lnTo>
                    <a:pt x="3171190" y="2630170"/>
                  </a:lnTo>
                  <a:lnTo>
                    <a:pt x="3171190" y="2644140"/>
                  </a:lnTo>
                  <a:lnTo>
                    <a:pt x="3159760" y="2649220"/>
                  </a:lnTo>
                  <a:lnTo>
                    <a:pt x="3159760" y="2669540"/>
                  </a:lnTo>
                  <a:lnTo>
                    <a:pt x="3171190" y="2674620"/>
                  </a:lnTo>
                  <a:lnTo>
                    <a:pt x="3171190" y="2687320"/>
                  </a:lnTo>
                  <a:lnTo>
                    <a:pt x="3117850" y="2663190"/>
                  </a:lnTo>
                  <a:close/>
                  <a:moveTo>
                    <a:pt x="3133090" y="2658110"/>
                  </a:moveTo>
                  <a:lnTo>
                    <a:pt x="3149600" y="2664460"/>
                  </a:lnTo>
                  <a:lnTo>
                    <a:pt x="3149600" y="2651760"/>
                  </a:lnTo>
                  <a:lnTo>
                    <a:pt x="3133090" y="2658110"/>
                  </a:lnTo>
                  <a:close/>
                  <a:moveTo>
                    <a:pt x="3128010" y="2616200"/>
                  </a:moveTo>
                  <a:lnTo>
                    <a:pt x="3128010" y="2631440"/>
                  </a:lnTo>
                  <a:lnTo>
                    <a:pt x="3117850" y="2631440"/>
                  </a:lnTo>
                  <a:lnTo>
                    <a:pt x="3117850" y="2588260"/>
                  </a:lnTo>
                  <a:lnTo>
                    <a:pt x="3128010" y="2588260"/>
                  </a:lnTo>
                  <a:lnTo>
                    <a:pt x="3128010" y="2603500"/>
                  </a:lnTo>
                  <a:lnTo>
                    <a:pt x="3171190" y="2603500"/>
                  </a:lnTo>
                  <a:lnTo>
                    <a:pt x="3171190" y="2614930"/>
                  </a:lnTo>
                  <a:lnTo>
                    <a:pt x="3128010" y="2614930"/>
                  </a:lnTo>
                  <a:lnTo>
                    <a:pt x="3128010" y="2616200"/>
                  </a:lnTo>
                  <a:close/>
                  <a:moveTo>
                    <a:pt x="3117850" y="2578100"/>
                  </a:moveTo>
                  <a:lnTo>
                    <a:pt x="3117850" y="2566670"/>
                  </a:lnTo>
                  <a:lnTo>
                    <a:pt x="3171190" y="2566670"/>
                  </a:lnTo>
                  <a:lnTo>
                    <a:pt x="3171190" y="2578100"/>
                  </a:lnTo>
                  <a:lnTo>
                    <a:pt x="3117850" y="2578100"/>
                  </a:lnTo>
                  <a:close/>
                  <a:moveTo>
                    <a:pt x="3117850" y="2555240"/>
                  </a:moveTo>
                  <a:lnTo>
                    <a:pt x="3117850" y="2541270"/>
                  </a:lnTo>
                  <a:lnTo>
                    <a:pt x="3153410" y="2528570"/>
                  </a:lnTo>
                  <a:lnTo>
                    <a:pt x="3153410" y="2528570"/>
                  </a:lnTo>
                  <a:lnTo>
                    <a:pt x="3117850" y="2514600"/>
                  </a:lnTo>
                  <a:lnTo>
                    <a:pt x="3117850" y="2501900"/>
                  </a:lnTo>
                  <a:lnTo>
                    <a:pt x="3171190" y="2524760"/>
                  </a:lnTo>
                  <a:lnTo>
                    <a:pt x="3171190" y="2534920"/>
                  </a:lnTo>
                  <a:lnTo>
                    <a:pt x="3117850" y="2555240"/>
                  </a:lnTo>
                  <a:close/>
                  <a:moveTo>
                    <a:pt x="3117850" y="2490470"/>
                  </a:moveTo>
                  <a:lnTo>
                    <a:pt x="3117850" y="2453640"/>
                  </a:lnTo>
                  <a:lnTo>
                    <a:pt x="3129280" y="2453640"/>
                  </a:lnTo>
                  <a:lnTo>
                    <a:pt x="3129280" y="2479040"/>
                  </a:lnTo>
                  <a:lnTo>
                    <a:pt x="3139440" y="2479040"/>
                  </a:lnTo>
                  <a:lnTo>
                    <a:pt x="3139440" y="2456180"/>
                  </a:lnTo>
                  <a:lnTo>
                    <a:pt x="3150870" y="2456180"/>
                  </a:lnTo>
                  <a:lnTo>
                    <a:pt x="3150870" y="2479040"/>
                  </a:lnTo>
                  <a:lnTo>
                    <a:pt x="3162300" y="2479040"/>
                  </a:lnTo>
                  <a:lnTo>
                    <a:pt x="3162300" y="2452370"/>
                  </a:lnTo>
                  <a:lnTo>
                    <a:pt x="3173730" y="2452370"/>
                  </a:lnTo>
                  <a:lnTo>
                    <a:pt x="3173730" y="2490470"/>
                  </a:lnTo>
                  <a:lnTo>
                    <a:pt x="3117850" y="2490470"/>
                  </a:lnTo>
                  <a:close/>
                  <a:moveTo>
                    <a:pt x="3117850" y="5429250"/>
                  </a:moveTo>
                  <a:lnTo>
                    <a:pt x="3117850" y="5392420"/>
                  </a:lnTo>
                  <a:lnTo>
                    <a:pt x="3129280" y="5392420"/>
                  </a:lnTo>
                  <a:lnTo>
                    <a:pt x="3129280" y="5416550"/>
                  </a:lnTo>
                  <a:lnTo>
                    <a:pt x="3140710" y="5416550"/>
                  </a:lnTo>
                  <a:lnTo>
                    <a:pt x="3140710" y="5393690"/>
                  </a:lnTo>
                  <a:lnTo>
                    <a:pt x="3152140" y="5393690"/>
                  </a:lnTo>
                  <a:lnTo>
                    <a:pt x="3152140" y="5416550"/>
                  </a:lnTo>
                  <a:lnTo>
                    <a:pt x="3173730" y="5416550"/>
                  </a:lnTo>
                  <a:lnTo>
                    <a:pt x="3173730" y="5427980"/>
                  </a:lnTo>
                  <a:lnTo>
                    <a:pt x="3117850" y="5427980"/>
                  </a:lnTo>
                  <a:lnTo>
                    <a:pt x="3117850" y="5429250"/>
                  </a:lnTo>
                  <a:close/>
                  <a:moveTo>
                    <a:pt x="3117850" y="5379720"/>
                  </a:moveTo>
                  <a:lnTo>
                    <a:pt x="3117850" y="5368290"/>
                  </a:lnTo>
                  <a:lnTo>
                    <a:pt x="3171190" y="5368290"/>
                  </a:lnTo>
                  <a:lnTo>
                    <a:pt x="3171190" y="5379720"/>
                  </a:lnTo>
                  <a:lnTo>
                    <a:pt x="3117850" y="5379720"/>
                  </a:lnTo>
                  <a:close/>
                  <a:moveTo>
                    <a:pt x="3117850" y="5351780"/>
                  </a:moveTo>
                  <a:lnTo>
                    <a:pt x="3117850" y="5339080"/>
                  </a:lnTo>
                  <a:lnTo>
                    <a:pt x="3161030" y="5339080"/>
                  </a:lnTo>
                  <a:lnTo>
                    <a:pt x="3161030" y="5317490"/>
                  </a:lnTo>
                  <a:lnTo>
                    <a:pt x="3172460" y="5317490"/>
                  </a:lnTo>
                  <a:lnTo>
                    <a:pt x="3172460" y="5351780"/>
                  </a:lnTo>
                  <a:lnTo>
                    <a:pt x="3117850" y="5351780"/>
                  </a:lnTo>
                  <a:close/>
                  <a:moveTo>
                    <a:pt x="3117850" y="5306060"/>
                  </a:moveTo>
                  <a:lnTo>
                    <a:pt x="3117850" y="5288280"/>
                  </a:lnTo>
                  <a:lnTo>
                    <a:pt x="3153410" y="5275580"/>
                  </a:lnTo>
                  <a:lnTo>
                    <a:pt x="3153410" y="5275580"/>
                  </a:lnTo>
                  <a:lnTo>
                    <a:pt x="3117850" y="5262880"/>
                  </a:lnTo>
                  <a:lnTo>
                    <a:pt x="3117850" y="5245100"/>
                  </a:lnTo>
                  <a:lnTo>
                    <a:pt x="3171190" y="5245100"/>
                  </a:lnTo>
                  <a:lnTo>
                    <a:pt x="3171190" y="5256530"/>
                  </a:lnTo>
                  <a:lnTo>
                    <a:pt x="3129280" y="5256530"/>
                  </a:lnTo>
                  <a:lnTo>
                    <a:pt x="3129280" y="5256530"/>
                  </a:lnTo>
                  <a:lnTo>
                    <a:pt x="3171190" y="5270500"/>
                  </a:lnTo>
                  <a:lnTo>
                    <a:pt x="3171190" y="5279390"/>
                  </a:lnTo>
                  <a:lnTo>
                    <a:pt x="3129280" y="5293360"/>
                  </a:lnTo>
                  <a:lnTo>
                    <a:pt x="3129280" y="5293360"/>
                  </a:lnTo>
                  <a:lnTo>
                    <a:pt x="3171190" y="5293360"/>
                  </a:lnTo>
                  <a:lnTo>
                    <a:pt x="3171190" y="5304790"/>
                  </a:lnTo>
                  <a:lnTo>
                    <a:pt x="3117850" y="5306060"/>
                  </a:lnTo>
                  <a:lnTo>
                    <a:pt x="3117850" y="5306060"/>
                  </a:lnTo>
                  <a:close/>
                  <a:moveTo>
                    <a:pt x="3117850" y="5200650"/>
                  </a:moveTo>
                  <a:lnTo>
                    <a:pt x="3117850" y="5184140"/>
                  </a:lnTo>
                  <a:lnTo>
                    <a:pt x="3155950" y="5161280"/>
                  </a:lnTo>
                  <a:lnTo>
                    <a:pt x="3155950" y="5161280"/>
                  </a:lnTo>
                  <a:lnTo>
                    <a:pt x="3117850" y="5161280"/>
                  </a:lnTo>
                  <a:lnTo>
                    <a:pt x="3117850" y="5148580"/>
                  </a:lnTo>
                  <a:lnTo>
                    <a:pt x="3171190" y="5148580"/>
                  </a:lnTo>
                  <a:lnTo>
                    <a:pt x="3171190" y="5163821"/>
                  </a:lnTo>
                  <a:lnTo>
                    <a:pt x="3133090" y="5187950"/>
                  </a:lnTo>
                  <a:lnTo>
                    <a:pt x="3133090" y="5187950"/>
                  </a:lnTo>
                  <a:lnTo>
                    <a:pt x="3171190" y="5187950"/>
                  </a:lnTo>
                  <a:lnTo>
                    <a:pt x="3171190" y="5199380"/>
                  </a:lnTo>
                  <a:lnTo>
                    <a:pt x="3117850" y="5199380"/>
                  </a:lnTo>
                  <a:lnTo>
                    <a:pt x="3117850" y="5200650"/>
                  </a:lnTo>
                  <a:close/>
                  <a:moveTo>
                    <a:pt x="3117850" y="5132070"/>
                  </a:moveTo>
                  <a:lnTo>
                    <a:pt x="3117850" y="5095240"/>
                  </a:lnTo>
                  <a:lnTo>
                    <a:pt x="3129280" y="5095240"/>
                  </a:lnTo>
                  <a:lnTo>
                    <a:pt x="3129280" y="5120640"/>
                  </a:lnTo>
                  <a:lnTo>
                    <a:pt x="3139440" y="5120640"/>
                  </a:lnTo>
                  <a:lnTo>
                    <a:pt x="3139440" y="5097780"/>
                  </a:lnTo>
                  <a:lnTo>
                    <a:pt x="3150870" y="5097780"/>
                  </a:lnTo>
                  <a:lnTo>
                    <a:pt x="3150870" y="5120640"/>
                  </a:lnTo>
                  <a:lnTo>
                    <a:pt x="3162300" y="5120640"/>
                  </a:lnTo>
                  <a:lnTo>
                    <a:pt x="3162300" y="5093970"/>
                  </a:lnTo>
                  <a:lnTo>
                    <a:pt x="3173730" y="5093970"/>
                  </a:lnTo>
                  <a:lnTo>
                    <a:pt x="3173730" y="5132070"/>
                  </a:lnTo>
                  <a:lnTo>
                    <a:pt x="3117850" y="5132070"/>
                  </a:lnTo>
                  <a:close/>
                  <a:moveTo>
                    <a:pt x="3167380" y="5030470"/>
                  </a:moveTo>
                  <a:cubicBezTo>
                    <a:pt x="3168650" y="5034280"/>
                    <a:pt x="3169920" y="5038090"/>
                    <a:pt x="3171190" y="5041900"/>
                  </a:cubicBezTo>
                  <a:cubicBezTo>
                    <a:pt x="3172460" y="5045710"/>
                    <a:pt x="3172460" y="5049520"/>
                    <a:pt x="3172460" y="5053330"/>
                  </a:cubicBezTo>
                  <a:cubicBezTo>
                    <a:pt x="3172460" y="5057140"/>
                    <a:pt x="3171190" y="5060950"/>
                    <a:pt x="3169920" y="5064760"/>
                  </a:cubicBezTo>
                  <a:cubicBezTo>
                    <a:pt x="3168650" y="5068570"/>
                    <a:pt x="3166110" y="5071110"/>
                    <a:pt x="3164840" y="5073650"/>
                  </a:cubicBezTo>
                  <a:cubicBezTo>
                    <a:pt x="3162300" y="5076190"/>
                    <a:pt x="3159760" y="5078730"/>
                    <a:pt x="3155950" y="5080000"/>
                  </a:cubicBezTo>
                  <a:cubicBezTo>
                    <a:pt x="3152140" y="5081270"/>
                    <a:pt x="3148330" y="5082540"/>
                    <a:pt x="3144520" y="5082540"/>
                  </a:cubicBezTo>
                  <a:cubicBezTo>
                    <a:pt x="3140710" y="5082540"/>
                    <a:pt x="3136900" y="5081270"/>
                    <a:pt x="3133090" y="5080000"/>
                  </a:cubicBezTo>
                  <a:cubicBezTo>
                    <a:pt x="3129280" y="5078730"/>
                    <a:pt x="3126740" y="5076190"/>
                    <a:pt x="3124200" y="5073650"/>
                  </a:cubicBezTo>
                  <a:cubicBezTo>
                    <a:pt x="3121660" y="5071110"/>
                    <a:pt x="3120390" y="5068570"/>
                    <a:pt x="3119121" y="5064760"/>
                  </a:cubicBezTo>
                  <a:cubicBezTo>
                    <a:pt x="3117850" y="5060950"/>
                    <a:pt x="3116581" y="5057140"/>
                    <a:pt x="3116581" y="5053330"/>
                  </a:cubicBezTo>
                  <a:cubicBezTo>
                    <a:pt x="3116581" y="5049520"/>
                    <a:pt x="3116581" y="5044440"/>
                    <a:pt x="3117851" y="5041900"/>
                  </a:cubicBezTo>
                  <a:cubicBezTo>
                    <a:pt x="3119121" y="5038090"/>
                    <a:pt x="3120391" y="5035550"/>
                    <a:pt x="3122931" y="5031740"/>
                  </a:cubicBezTo>
                  <a:lnTo>
                    <a:pt x="3131821" y="5040630"/>
                  </a:lnTo>
                  <a:cubicBezTo>
                    <a:pt x="3130550" y="5041900"/>
                    <a:pt x="3129281" y="5044440"/>
                    <a:pt x="3128010" y="5045710"/>
                  </a:cubicBezTo>
                  <a:cubicBezTo>
                    <a:pt x="3126740" y="5048250"/>
                    <a:pt x="3126740" y="5050790"/>
                    <a:pt x="3126740" y="5053330"/>
                  </a:cubicBezTo>
                  <a:cubicBezTo>
                    <a:pt x="3126740" y="5055871"/>
                    <a:pt x="3126740" y="5058410"/>
                    <a:pt x="3128010" y="5059680"/>
                  </a:cubicBezTo>
                  <a:cubicBezTo>
                    <a:pt x="3129281" y="5062221"/>
                    <a:pt x="3130550" y="5063490"/>
                    <a:pt x="3131821" y="5064760"/>
                  </a:cubicBezTo>
                  <a:cubicBezTo>
                    <a:pt x="3133091" y="5066030"/>
                    <a:pt x="3135631" y="5067300"/>
                    <a:pt x="3136900" y="5068570"/>
                  </a:cubicBezTo>
                  <a:cubicBezTo>
                    <a:pt x="3139440" y="5069840"/>
                    <a:pt x="3140710" y="5069840"/>
                    <a:pt x="3143250" y="5069840"/>
                  </a:cubicBezTo>
                  <a:cubicBezTo>
                    <a:pt x="3145790" y="5069840"/>
                    <a:pt x="3148330" y="5069840"/>
                    <a:pt x="3149600" y="5068570"/>
                  </a:cubicBezTo>
                  <a:cubicBezTo>
                    <a:pt x="3152140" y="5067300"/>
                    <a:pt x="3153410" y="5066030"/>
                    <a:pt x="3154680" y="5064760"/>
                  </a:cubicBezTo>
                  <a:cubicBezTo>
                    <a:pt x="3155950" y="5063491"/>
                    <a:pt x="3157220" y="5060950"/>
                    <a:pt x="3158490" y="5059680"/>
                  </a:cubicBezTo>
                  <a:cubicBezTo>
                    <a:pt x="3159760" y="5057140"/>
                    <a:pt x="3159760" y="5055871"/>
                    <a:pt x="3159760" y="5053330"/>
                  </a:cubicBezTo>
                  <a:cubicBezTo>
                    <a:pt x="3159760" y="5050790"/>
                    <a:pt x="3159760" y="5048250"/>
                    <a:pt x="3158490" y="5046980"/>
                  </a:cubicBezTo>
                  <a:cubicBezTo>
                    <a:pt x="3158490" y="5045710"/>
                    <a:pt x="3157220" y="5043171"/>
                    <a:pt x="3157220" y="5041900"/>
                  </a:cubicBezTo>
                  <a:lnTo>
                    <a:pt x="3148330" y="5041900"/>
                  </a:lnTo>
                  <a:lnTo>
                    <a:pt x="3148330" y="5052060"/>
                  </a:lnTo>
                  <a:lnTo>
                    <a:pt x="3136900" y="5052060"/>
                  </a:lnTo>
                  <a:lnTo>
                    <a:pt x="3136900" y="5030470"/>
                  </a:lnTo>
                  <a:lnTo>
                    <a:pt x="3167380" y="5030470"/>
                  </a:lnTo>
                  <a:close/>
                  <a:moveTo>
                    <a:pt x="3117850" y="5002530"/>
                  </a:moveTo>
                  <a:lnTo>
                    <a:pt x="3117850" y="4992370"/>
                  </a:lnTo>
                  <a:lnTo>
                    <a:pt x="3171190" y="4969510"/>
                  </a:lnTo>
                  <a:lnTo>
                    <a:pt x="3171190" y="4983480"/>
                  </a:lnTo>
                  <a:lnTo>
                    <a:pt x="3159760" y="4988560"/>
                  </a:lnTo>
                  <a:lnTo>
                    <a:pt x="3159760" y="5010150"/>
                  </a:lnTo>
                  <a:lnTo>
                    <a:pt x="3171190" y="5015230"/>
                  </a:lnTo>
                  <a:lnTo>
                    <a:pt x="3171190" y="5027930"/>
                  </a:lnTo>
                  <a:lnTo>
                    <a:pt x="3117850" y="5002530"/>
                  </a:lnTo>
                  <a:close/>
                  <a:moveTo>
                    <a:pt x="3133090" y="4997450"/>
                  </a:moveTo>
                  <a:lnTo>
                    <a:pt x="3149600" y="5003800"/>
                  </a:lnTo>
                  <a:lnTo>
                    <a:pt x="3149600" y="4991100"/>
                  </a:lnTo>
                  <a:lnTo>
                    <a:pt x="3133090" y="4997450"/>
                  </a:lnTo>
                  <a:close/>
                  <a:moveTo>
                    <a:pt x="3128010" y="4955540"/>
                  </a:moveTo>
                  <a:lnTo>
                    <a:pt x="3128010" y="4970780"/>
                  </a:lnTo>
                  <a:lnTo>
                    <a:pt x="3117850" y="4970780"/>
                  </a:lnTo>
                  <a:lnTo>
                    <a:pt x="3117850" y="4927600"/>
                  </a:lnTo>
                  <a:lnTo>
                    <a:pt x="3128010" y="4927600"/>
                  </a:lnTo>
                  <a:lnTo>
                    <a:pt x="3128010" y="4942840"/>
                  </a:lnTo>
                  <a:lnTo>
                    <a:pt x="3171190" y="4942840"/>
                  </a:lnTo>
                  <a:lnTo>
                    <a:pt x="3171190" y="4954270"/>
                  </a:lnTo>
                  <a:lnTo>
                    <a:pt x="3128010" y="4955540"/>
                  </a:lnTo>
                  <a:lnTo>
                    <a:pt x="3128010" y="4955540"/>
                  </a:lnTo>
                  <a:close/>
                  <a:moveTo>
                    <a:pt x="3117850" y="4917440"/>
                  </a:moveTo>
                  <a:lnTo>
                    <a:pt x="3117850" y="4906010"/>
                  </a:lnTo>
                  <a:lnTo>
                    <a:pt x="3171190" y="4906010"/>
                  </a:lnTo>
                  <a:lnTo>
                    <a:pt x="3171190" y="4917440"/>
                  </a:lnTo>
                  <a:lnTo>
                    <a:pt x="3117850" y="4917440"/>
                  </a:lnTo>
                  <a:close/>
                  <a:moveTo>
                    <a:pt x="3117850" y="4894580"/>
                  </a:moveTo>
                  <a:lnTo>
                    <a:pt x="3117850" y="4881880"/>
                  </a:lnTo>
                  <a:lnTo>
                    <a:pt x="3153410" y="4869180"/>
                  </a:lnTo>
                  <a:lnTo>
                    <a:pt x="3153410" y="4869180"/>
                  </a:lnTo>
                  <a:lnTo>
                    <a:pt x="3117850" y="4855210"/>
                  </a:lnTo>
                  <a:lnTo>
                    <a:pt x="3117850" y="4842510"/>
                  </a:lnTo>
                  <a:lnTo>
                    <a:pt x="3171190" y="4865370"/>
                  </a:lnTo>
                  <a:lnTo>
                    <a:pt x="3171190" y="4875530"/>
                  </a:lnTo>
                  <a:lnTo>
                    <a:pt x="3117850" y="4894580"/>
                  </a:lnTo>
                  <a:close/>
                  <a:moveTo>
                    <a:pt x="3117850" y="4829810"/>
                  </a:moveTo>
                  <a:lnTo>
                    <a:pt x="3117850" y="4792980"/>
                  </a:lnTo>
                  <a:lnTo>
                    <a:pt x="3129280" y="4792980"/>
                  </a:lnTo>
                  <a:lnTo>
                    <a:pt x="3129280" y="4818380"/>
                  </a:lnTo>
                  <a:lnTo>
                    <a:pt x="3139440" y="4818380"/>
                  </a:lnTo>
                  <a:lnTo>
                    <a:pt x="3139440" y="4795520"/>
                  </a:lnTo>
                  <a:lnTo>
                    <a:pt x="3150870" y="4795520"/>
                  </a:lnTo>
                  <a:lnTo>
                    <a:pt x="3150870" y="4818380"/>
                  </a:lnTo>
                  <a:lnTo>
                    <a:pt x="3162300" y="4818380"/>
                  </a:lnTo>
                  <a:lnTo>
                    <a:pt x="3162300" y="4791710"/>
                  </a:lnTo>
                  <a:lnTo>
                    <a:pt x="3173730" y="4791710"/>
                  </a:lnTo>
                  <a:lnTo>
                    <a:pt x="3173730" y="4829810"/>
                  </a:lnTo>
                  <a:lnTo>
                    <a:pt x="3117850" y="4829810"/>
                  </a:lnTo>
                  <a:close/>
                  <a:moveTo>
                    <a:pt x="30480" y="146050"/>
                  </a:moveTo>
                  <a:lnTo>
                    <a:pt x="1270" y="83820"/>
                  </a:lnTo>
                  <a:lnTo>
                    <a:pt x="6350" y="82550"/>
                  </a:lnTo>
                  <a:lnTo>
                    <a:pt x="30480" y="134620"/>
                  </a:lnTo>
                  <a:lnTo>
                    <a:pt x="53340" y="82550"/>
                  </a:lnTo>
                  <a:lnTo>
                    <a:pt x="58420" y="83820"/>
                  </a:lnTo>
                  <a:lnTo>
                    <a:pt x="30480" y="146050"/>
                  </a:lnTo>
                  <a:close/>
                  <a:moveTo>
                    <a:pt x="26670" y="0"/>
                  </a:moveTo>
                  <a:lnTo>
                    <a:pt x="31750" y="0"/>
                  </a:lnTo>
                  <a:lnTo>
                    <a:pt x="31750" y="139700"/>
                  </a:lnTo>
                  <a:lnTo>
                    <a:pt x="26670" y="139700"/>
                  </a:lnTo>
                  <a:lnTo>
                    <a:pt x="26670" y="0"/>
                  </a:lnTo>
                  <a:close/>
                  <a:moveTo>
                    <a:pt x="41910" y="246380"/>
                  </a:moveTo>
                  <a:lnTo>
                    <a:pt x="31750" y="234950"/>
                  </a:lnTo>
                  <a:lnTo>
                    <a:pt x="39370" y="228600"/>
                  </a:lnTo>
                  <a:lnTo>
                    <a:pt x="54610" y="246380"/>
                  </a:lnTo>
                  <a:lnTo>
                    <a:pt x="54610" y="256540"/>
                  </a:lnTo>
                  <a:lnTo>
                    <a:pt x="1270" y="256540"/>
                  </a:lnTo>
                  <a:lnTo>
                    <a:pt x="1270" y="246380"/>
                  </a:lnTo>
                  <a:lnTo>
                    <a:pt x="41910" y="246380"/>
                  </a:lnTo>
                  <a:close/>
                  <a:moveTo>
                    <a:pt x="34290" y="292100"/>
                  </a:moveTo>
                  <a:lnTo>
                    <a:pt x="34290" y="295910"/>
                  </a:lnTo>
                  <a:cubicBezTo>
                    <a:pt x="34290" y="297180"/>
                    <a:pt x="34290" y="298450"/>
                    <a:pt x="34290" y="298450"/>
                  </a:cubicBezTo>
                  <a:cubicBezTo>
                    <a:pt x="34290" y="298450"/>
                    <a:pt x="34290" y="300990"/>
                    <a:pt x="35560" y="300990"/>
                  </a:cubicBezTo>
                  <a:cubicBezTo>
                    <a:pt x="35560" y="302260"/>
                    <a:pt x="36830" y="302260"/>
                    <a:pt x="36830" y="303530"/>
                  </a:cubicBezTo>
                  <a:cubicBezTo>
                    <a:pt x="38100" y="303530"/>
                    <a:pt x="38100" y="304800"/>
                    <a:pt x="39370" y="304800"/>
                  </a:cubicBezTo>
                  <a:cubicBezTo>
                    <a:pt x="40640" y="304800"/>
                    <a:pt x="41910" y="303530"/>
                    <a:pt x="43180" y="302260"/>
                  </a:cubicBezTo>
                  <a:cubicBezTo>
                    <a:pt x="44450" y="300990"/>
                    <a:pt x="44450" y="299720"/>
                    <a:pt x="44450" y="297180"/>
                  </a:cubicBezTo>
                  <a:cubicBezTo>
                    <a:pt x="44450" y="295910"/>
                    <a:pt x="44450" y="293370"/>
                    <a:pt x="43180" y="293370"/>
                  </a:cubicBezTo>
                  <a:cubicBezTo>
                    <a:pt x="41910" y="293370"/>
                    <a:pt x="40640" y="290830"/>
                    <a:pt x="39370" y="290830"/>
                  </a:cubicBezTo>
                  <a:lnTo>
                    <a:pt x="41910" y="278130"/>
                  </a:lnTo>
                  <a:cubicBezTo>
                    <a:pt x="44450" y="278130"/>
                    <a:pt x="45720" y="279400"/>
                    <a:pt x="48260" y="280670"/>
                  </a:cubicBezTo>
                  <a:cubicBezTo>
                    <a:pt x="49530" y="281940"/>
                    <a:pt x="50800" y="283210"/>
                    <a:pt x="52070" y="284480"/>
                  </a:cubicBezTo>
                  <a:cubicBezTo>
                    <a:pt x="53340" y="285750"/>
                    <a:pt x="53340" y="288290"/>
                    <a:pt x="54610" y="289560"/>
                  </a:cubicBezTo>
                  <a:cubicBezTo>
                    <a:pt x="55880" y="290830"/>
                    <a:pt x="55880" y="293370"/>
                    <a:pt x="55880" y="295910"/>
                  </a:cubicBezTo>
                  <a:cubicBezTo>
                    <a:pt x="55880" y="298450"/>
                    <a:pt x="55880" y="300990"/>
                    <a:pt x="54610" y="302260"/>
                  </a:cubicBezTo>
                  <a:cubicBezTo>
                    <a:pt x="54610" y="304800"/>
                    <a:pt x="53340" y="306070"/>
                    <a:pt x="52070" y="308610"/>
                  </a:cubicBezTo>
                  <a:cubicBezTo>
                    <a:pt x="50800" y="309880"/>
                    <a:pt x="49530" y="311150"/>
                    <a:pt x="46990" y="312420"/>
                  </a:cubicBezTo>
                  <a:cubicBezTo>
                    <a:pt x="45720" y="313690"/>
                    <a:pt x="43180" y="313690"/>
                    <a:pt x="40640" y="313690"/>
                  </a:cubicBezTo>
                  <a:cubicBezTo>
                    <a:pt x="38100" y="313690"/>
                    <a:pt x="35560" y="312420"/>
                    <a:pt x="33020" y="311150"/>
                  </a:cubicBezTo>
                  <a:cubicBezTo>
                    <a:pt x="30480" y="309880"/>
                    <a:pt x="30480" y="309880"/>
                    <a:pt x="29210" y="307340"/>
                  </a:cubicBezTo>
                  <a:lnTo>
                    <a:pt x="29210" y="307340"/>
                  </a:lnTo>
                  <a:cubicBezTo>
                    <a:pt x="29210" y="308610"/>
                    <a:pt x="27940" y="309880"/>
                    <a:pt x="27940" y="311150"/>
                  </a:cubicBezTo>
                  <a:cubicBezTo>
                    <a:pt x="26670" y="312420"/>
                    <a:pt x="26670" y="313690"/>
                    <a:pt x="25400" y="313690"/>
                  </a:cubicBezTo>
                  <a:cubicBezTo>
                    <a:pt x="24130" y="314960"/>
                    <a:pt x="22860" y="314960"/>
                    <a:pt x="21590" y="316230"/>
                  </a:cubicBezTo>
                  <a:cubicBezTo>
                    <a:pt x="20320" y="316230"/>
                    <a:pt x="19050" y="317500"/>
                    <a:pt x="16510" y="317500"/>
                  </a:cubicBezTo>
                  <a:cubicBezTo>
                    <a:pt x="13970" y="317500"/>
                    <a:pt x="11430" y="317500"/>
                    <a:pt x="8890" y="316230"/>
                  </a:cubicBezTo>
                  <a:cubicBezTo>
                    <a:pt x="6350" y="314960"/>
                    <a:pt x="5080" y="313690"/>
                    <a:pt x="3810" y="312420"/>
                  </a:cubicBezTo>
                  <a:cubicBezTo>
                    <a:pt x="2540" y="311150"/>
                    <a:pt x="1270" y="308610"/>
                    <a:pt x="1270" y="306070"/>
                  </a:cubicBezTo>
                  <a:cubicBezTo>
                    <a:pt x="1270" y="303530"/>
                    <a:pt x="0" y="300990"/>
                    <a:pt x="0" y="297180"/>
                  </a:cubicBezTo>
                  <a:cubicBezTo>
                    <a:pt x="0" y="292100"/>
                    <a:pt x="1270" y="288290"/>
                    <a:pt x="3810" y="284480"/>
                  </a:cubicBezTo>
                  <a:cubicBezTo>
                    <a:pt x="6350" y="280670"/>
                    <a:pt x="10160" y="278130"/>
                    <a:pt x="13970" y="278130"/>
                  </a:cubicBezTo>
                  <a:lnTo>
                    <a:pt x="16510" y="289560"/>
                  </a:lnTo>
                  <a:cubicBezTo>
                    <a:pt x="13970" y="289560"/>
                    <a:pt x="12700" y="290830"/>
                    <a:pt x="11430" y="292100"/>
                  </a:cubicBezTo>
                  <a:cubicBezTo>
                    <a:pt x="10160" y="293370"/>
                    <a:pt x="10160" y="294640"/>
                    <a:pt x="10160" y="297180"/>
                  </a:cubicBezTo>
                  <a:cubicBezTo>
                    <a:pt x="10160" y="299720"/>
                    <a:pt x="11430" y="300990"/>
                    <a:pt x="12700" y="302260"/>
                  </a:cubicBezTo>
                  <a:cubicBezTo>
                    <a:pt x="13970" y="303530"/>
                    <a:pt x="15240" y="303530"/>
                    <a:pt x="17780" y="303530"/>
                  </a:cubicBezTo>
                  <a:cubicBezTo>
                    <a:pt x="19050" y="303530"/>
                    <a:pt x="20320" y="303530"/>
                    <a:pt x="21590" y="302260"/>
                  </a:cubicBezTo>
                  <a:cubicBezTo>
                    <a:pt x="22860" y="300990"/>
                    <a:pt x="22860" y="300990"/>
                    <a:pt x="22860" y="299720"/>
                  </a:cubicBezTo>
                  <a:cubicBezTo>
                    <a:pt x="22860" y="298450"/>
                    <a:pt x="24130" y="297180"/>
                    <a:pt x="24130" y="295910"/>
                  </a:cubicBezTo>
                  <a:cubicBezTo>
                    <a:pt x="24130" y="294640"/>
                    <a:pt x="24130" y="293370"/>
                    <a:pt x="24130" y="292100"/>
                  </a:cubicBezTo>
                  <a:lnTo>
                    <a:pt x="24130" y="289560"/>
                  </a:lnTo>
                  <a:lnTo>
                    <a:pt x="34290" y="289560"/>
                  </a:lnTo>
                  <a:lnTo>
                    <a:pt x="34290" y="292100"/>
                  </a:lnTo>
                  <a:close/>
                  <a:moveTo>
                    <a:pt x="30480" y="1762760"/>
                  </a:moveTo>
                  <a:lnTo>
                    <a:pt x="1270" y="1700530"/>
                  </a:lnTo>
                  <a:lnTo>
                    <a:pt x="6350" y="1697990"/>
                  </a:lnTo>
                  <a:lnTo>
                    <a:pt x="30480" y="1750060"/>
                  </a:lnTo>
                  <a:lnTo>
                    <a:pt x="53340" y="1697990"/>
                  </a:lnTo>
                  <a:lnTo>
                    <a:pt x="58420" y="1700530"/>
                  </a:lnTo>
                  <a:lnTo>
                    <a:pt x="30480" y="1762760"/>
                  </a:lnTo>
                  <a:close/>
                  <a:moveTo>
                    <a:pt x="26670" y="1616710"/>
                  </a:moveTo>
                  <a:lnTo>
                    <a:pt x="31750" y="1616710"/>
                  </a:lnTo>
                  <a:lnTo>
                    <a:pt x="31750" y="1756410"/>
                  </a:lnTo>
                  <a:lnTo>
                    <a:pt x="26670" y="1756410"/>
                  </a:lnTo>
                  <a:lnTo>
                    <a:pt x="26670" y="1616710"/>
                  </a:lnTo>
                  <a:close/>
                  <a:moveTo>
                    <a:pt x="41910" y="1863090"/>
                  </a:moveTo>
                  <a:lnTo>
                    <a:pt x="31750" y="1851660"/>
                  </a:lnTo>
                  <a:lnTo>
                    <a:pt x="39370" y="1845310"/>
                  </a:lnTo>
                  <a:lnTo>
                    <a:pt x="54610" y="1863090"/>
                  </a:lnTo>
                  <a:lnTo>
                    <a:pt x="54610" y="1873250"/>
                  </a:lnTo>
                  <a:lnTo>
                    <a:pt x="1270" y="1873250"/>
                  </a:lnTo>
                  <a:lnTo>
                    <a:pt x="1270" y="1861820"/>
                  </a:lnTo>
                  <a:lnTo>
                    <a:pt x="41910" y="1863090"/>
                  </a:lnTo>
                  <a:lnTo>
                    <a:pt x="41910" y="1863090"/>
                  </a:lnTo>
                  <a:close/>
                  <a:moveTo>
                    <a:pt x="34290" y="1908810"/>
                  </a:moveTo>
                  <a:lnTo>
                    <a:pt x="34290" y="1912620"/>
                  </a:lnTo>
                  <a:cubicBezTo>
                    <a:pt x="34290" y="1913890"/>
                    <a:pt x="34290" y="1915160"/>
                    <a:pt x="34290" y="1915160"/>
                  </a:cubicBezTo>
                  <a:cubicBezTo>
                    <a:pt x="34290" y="1915160"/>
                    <a:pt x="34290" y="1917700"/>
                    <a:pt x="35560" y="1917700"/>
                  </a:cubicBezTo>
                  <a:cubicBezTo>
                    <a:pt x="35560" y="1918970"/>
                    <a:pt x="36830" y="1918970"/>
                    <a:pt x="36830" y="1920240"/>
                  </a:cubicBezTo>
                  <a:cubicBezTo>
                    <a:pt x="38100" y="1920240"/>
                    <a:pt x="38100" y="1921510"/>
                    <a:pt x="39370" y="1921510"/>
                  </a:cubicBezTo>
                  <a:cubicBezTo>
                    <a:pt x="40640" y="1921510"/>
                    <a:pt x="41910" y="1920240"/>
                    <a:pt x="43180" y="1918970"/>
                  </a:cubicBezTo>
                  <a:cubicBezTo>
                    <a:pt x="44450" y="1917700"/>
                    <a:pt x="44450" y="1916430"/>
                    <a:pt x="44450" y="1913890"/>
                  </a:cubicBezTo>
                  <a:cubicBezTo>
                    <a:pt x="44450" y="1912620"/>
                    <a:pt x="44450" y="1910080"/>
                    <a:pt x="43180" y="1910080"/>
                  </a:cubicBezTo>
                  <a:cubicBezTo>
                    <a:pt x="41910" y="1910080"/>
                    <a:pt x="40640" y="1907540"/>
                    <a:pt x="39370" y="1907540"/>
                  </a:cubicBezTo>
                  <a:lnTo>
                    <a:pt x="41910" y="1894840"/>
                  </a:lnTo>
                  <a:cubicBezTo>
                    <a:pt x="44450" y="1894840"/>
                    <a:pt x="45720" y="1896110"/>
                    <a:pt x="48260" y="1897380"/>
                  </a:cubicBezTo>
                  <a:cubicBezTo>
                    <a:pt x="49530" y="1898650"/>
                    <a:pt x="50800" y="1899920"/>
                    <a:pt x="52070" y="1901190"/>
                  </a:cubicBezTo>
                  <a:cubicBezTo>
                    <a:pt x="53340" y="1902460"/>
                    <a:pt x="53340" y="1905000"/>
                    <a:pt x="54610" y="1906270"/>
                  </a:cubicBezTo>
                  <a:cubicBezTo>
                    <a:pt x="55880" y="1907540"/>
                    <a:pt x="55880" y="1910080"/>
                    <a:pt x="55880" y="1912620"/>
                  </a:cubicBezTo>
                  <a:cubicBezTo>
                    <a:pt x="55880" y="1915160"/>
                    <a:pt x="55880" y="1917700"/>
                    <a:pt x="54610" y="1918970"/>
                  </a:cubicBezTo>
                  <a:cubicBezTo>
                    <a:pt x="54610" y="1921510"/>
                    <a:pt x="53340" y="1922780"/>
                    <a:pt x="52070" y="1925320"/>
                  </a:cubicBezTo>
                  <a:cubicBezTo>
                    <a:pt x="50800" y="1926590"/>
                    <a:pt x="49530" y="1927860"/>
                    <a:pt x="46990" y="1929130"/>
                  </a:cubicBezTo>
                  <a:cubicBezTo>
                    <a:pt x="45720" y="1930400"/>
                    <a:pt x="43180" y="1930400"/>
                    <a:pt x="40640" y="1930400"/>
                  </a:cubicBezTo>
                  <a:cubicBezTo>
                    <a:pt x="38100" y="1930400"/>
                    <a:pt x="35560" y="1929130"/>
                    <a:pt x="33020" y="1927860"/>
                  </a:cubicBezTo>
                  <a:cubicBezTo>
                    <a:pt x="30480" y="1926590"/>
                    <a:pt x="29210" y="1924050"/>
                    <a:pt x="29210" y="1921510"/>
                  </a:cubicBezTo>
                  <a:lnTo>
                    <a:pt x="29210" y="1921510"/>
                  </a:lnTo>
                  <a:cubicBezTo>
                    <a:pt x="29210" y="1922780"/>
                    <a:pt x="27940" y="1924050"/>
                    <a:pt x="27940" y="1925320"/>
                  </a:cubicBezTo>
                  <a:cubicBezTo>
                    <a:pt x="26670" y="1926590"/>
                    <a:pt x="26670" y="1927860"/>
                    <a:pt x="25400" y="1927860"/>
                  </a:cubicBezTo>
                  <a:cubicBezTo>
                    <a:pt x="24130" y="1929130"/>
                    <a:pt x="22860" y="1929130"/>
                    <a:pt x="21590" y="1930400"/>
                  </a:cubicBezTo>
                  <a:cubicBezTo>
                    <a:pt x="20320" y="1930400"/>
                    <a:pt x="19050" y="1931670"/>
                    <a:pt x="16510" y="1931670"/>
                  </a:cubicBezTo>
                  <a:cubicBezTo>
                    <a:pt x="13970" y="1931670"/>
                    <a:pt x="11430" y="1931670"/>
                    <a:pt x="8890" y="1930400"/>
                  </a:cubicBezTo>
                  <a:cubicBezTo>
                    <a:pt x="6350" y="1929130"/>
                    <a:pt x="5080" y="1927860"/>
                    <a:pt x="3810" y="1926590"/>
                  </a:cubicBezTo>
                  <a:cubicBezTo>
                    <a:pt x="2540" y="1925320"/>
                    <a:pt x="1270" y="1922780"/>
                    <a:pt x="1270" y="1920240"/>
                  </a:cubicBezTo>
                  <a:cubicBezTo>
                    <a:pt x="1270" y="1917700"/>
                    <a:pt x="0" y="1915160"/>
                    <a:pt x="0" y="1912620"/>
                  </a:cubicBezTo>
                  <a:cubicBezTo>
                    <a:pt x="0" y="1907540"/>
                    <a:pt x="1270" y="1903730"/>
                    <a:pt x="3810" y="1899920"/>
                  </a:cubicBezTo>
                  <a:cubicBezTo>
                    <a:pt x="6350" y="1896110"/>
                    <a:pt x="10160" y="1893570"/>
                    <a:pt x="13970" y="1893570"/>
                  </a:cubicBezTo>
                  <a:lnTo>
                    <a:pt x="16510" y="1905000"/>
                  </a:lnTo>
                  <a:cubicBezTo>
                    <a:pt x="13970" y="1905000"/>
                    <a:pt x="12700" y="1906270"/>
                    <a:pt x="11430" y="1907540"/>
                  </a:cubicBezTo>
                  <a:cubicBezTo>
                    <a:pt x="10160" y="1908810"/>
                    <a:pt x="10160" y="1910080"/>
                    <a:pt x="10160" y="1912620"/>
                  </a:cubicBezTo>
                  <a:cubicBezTo>
                    <a:pt x="10160" y="1915160"/>
                    <a:pt x="11430" y="1916430"/>
                    <a:pt x="12700" y="1917700"/>
                  </a:cubicBezTo>
                  <a:cubicBezTo>
                    <a:pt x="13970" y="1918970"/>
                    <a:pt x="15240" y="1918970"/>
                    <a:pt x="17780" y="1918970"/>
                  </a:cubicBezTo>
                  <a:cubicBezTo>
                    <a:pt x="19050" y="1918970"/>
                    <a:pt x="20320" y="1918970"/>
                    <a:pt x="21590" y="1917700"/>
                  </a:cubicBezTo>
                  <a:cubicBezTo>
                    <a:pt x="22860" y="1916430"/>
                    <a:pt x="22860" y="1916430"/>
                    <a:pt x="22860" y="1915160"/>
                  </a:cubicBezTo>
                  <a:cubicBezTo>
                    <a:pt x="22860" y="1913890"/>
                    <a:pt x="24130" y="1912620"/>
                    <a:pt x="24130" y="1911350"/>
                  </a:cubicBezTo>
                  <a:cubicBezTo>
                    <a:pt x="24130" y="1910080"/>
                    <a:pt x="24130" y="1908810"/>
                    <a:pt x="24130" y="1907540"/>
                  </a:cubicBezTo>
                  <a:lnTo>
                    <a:pt x="24130" y="1905000"/>
                  </a:lnTo>
                  <a:lnTo>
                    <a:pt x="34290" y="1905000"/>
                  </a:lnTo>
                  <a:lnTo>
                    <a:pt x="34290" y="1908810"/>
                  </a:lnTo>
                  <a:close/>
                  <a:moveTo>
                    <a:pt x="54610" y="1996440"/>
                  </a:moveTo>
                  <a:lnTo>
                    <a:pt x="54610" y="2006600"/>
                  </a:lnTo>
                  <a:lnTo>
                    <a:pt x="1270" y="2029460"/>
                  </a:lnTo>
                  <a:lnTo>
                    <a:pt x="1270" y="2015490"/>
                  </a:lnTo>
                  <a:lnTo>
                    <a:pt x="12700" y="2010410"/>
                  </a:lnTo>
                  <a:lnTo>
                    <a:pt x="12700" y="1990090"/>
                  </a:lnTo>
                  <a:lnTo>
                    <a:pt x="1270" y="1985010"/>
                  </a:lnTo>
                  <a:lnTo>
                    <a:pt x="1270" y="1972310"/>
                  </a:lnTo>
                  <a:lnTo>
                    <a:pt x="54610" y="1996440"/>
                  </a:lnTo>
                  <a:close/>
                  <a:moveTo>
                    <a:pt x="39370" y="2000250"/>
                  </a:moveTo>
                  <a:lnTo>
                    <a:pt x="22860" y="1993900"/>
                  </a:lnTo>
                  <a:lnTo>
                    <a:pt x="22860" y="2006600"/>
                  </a:lnTo>
                  <a:lnTo>
                    <a:pt x="39370" y="2000250"/>
                  </a:lnTo>
                  <a:close/>
                  <a:moveTo>
                    <a:pt x="30480" y="3468370"/>
                  </a:moveTo>
                  <a:lnTo>
                    <a:pt x="1270" y="3406140"/>
                  </a:lnTo>
                  <a:lnTo>
                    <a:pt x="6350" y="3403600"/>
                  </a:lnTo>
                  <a:lnTo>
                    <a:pt x="30480" y="3455670"/>
                  </a:lnTo>
                  <a:lnTo>
                    <a:pt x="53340" y="3403600"/>
                  </a:lnTo>
                  <a:lnTo>
                    <a:pt x="58420" y="3406140"/>
                  </a:lnTo>
                  <a:lnTo>
                    <a:pt x="30480" y="3468370"/>
                  </a:lnTo>
                  <a:close/>
                  <a:moveTo>
                    <a:pt x="26670" y="3322320"/>
                  </a:moveTo>
                  <a:lnTo>
                    <a:pt x="31750" y="3322320"/>
                  </a:lnTo>
                  <a:lnTo>
                    <a:pt x="31750" y="3462020"/>
                  </a:lnTo>
                  <a:lnTo>
                    <a:pt x="26670" y="3462020"/>
                  </a:lnTo>
                  <a:lnTo>
                    <a:pt x="26670" y="3322320"/>
                  </a:lnTo>
                  <a:close/>
                  <a:moveTo>
                    <a:pt x="41910" y="3568700"/>
                  </a:moveTo>
                  <a:lnTo>
                    <a:pt x="31750" y="3557270"/>
                  </a:lnTo>
                  <a:lnTo>
                    <a:pt x="39370" y="3550920"/>
                  </a:lnTo>
                  <a:lnTo>
                    <a:pt x="54610" y="3568700"/>
                  </a:lnTo>
                  <a:lnTo>
                    <a:pt x="54610" y="3578860"/>
                  </a:lnTo>
                  <a:lnTo>
                    <a:pt x="1270" y="3578860"/>
                  </a:lnTo>
                  <a:lnTo>
                    <a:pt x="1270" y="3567430"/>
                  </a:lnTo>
                  <a:lnTo>
                    <a:pt x="41910" y="3567430"/>
                  </a:lnTo>
                  <a:lnTo>
                    <a:pt x="41910" y="3568700"/>
                  </a:lnTo>
                  <a:close/>
                  <a:moveTo>
                    <a:pt x="12700" y="3623310"/>
                  </a:moveTo>
                  <a:lnTo>
                    <a:pt x="12700" y="3599180"/>
                  </a:lnTo>
                  <a:lnTo>
                    <a:pt x="21590" y="3599180"/>
                  </a:lnTo>
                  <a:lnTo>
                    <a:pt x="54610" y="3620770"/>
                  </a:lnTo>
                  <a:lnTo>
                    <a:pt x="54610" y="3633470"/>
                  </a:lnTo>
                  <a:lnTo>
                    <a:pt x="21590" y="3633470"/>
                  </a:lnTo>
                  <a:lnTo>
                    <a:pt x="21590" y="3639820"/>
                  </a:lnTo>
                  <a:lnTo>
                    <a:pt x="12700" y="3639820"/>
                  </a:lnTo>
                  <a:lnTo>
                    <a:pt x="12700" y="3633470"/>
                  </a:lnTo>
                  <a:lnTo>
                    <a:pt x="1270" y="3633470"/>
                  </a:lnTo>
                  <a:lnTo>
                    <a:pt x="1270" y="3622040"/>
                  </a:lnTo>
                  <a:lnTo>
                    <a:pt x="12700" y="3623310"/>
                  </a:lnTo>
                  <a:lnTo>
                    <a:pt x="12700" y="3623310"/>
                  </a:lnTo>
                  <a:close/>
                  <a:moveTo>
                    <a:pt x="40640" y="3623310"/>
                  </a:moveTo>
                  <a:lnTo>
                    <a:pt x="40640" y="3623310"/>
                  </a:lnTo>
                  <a:lnTo>
                    <a:pt x="21590" y="3611880"/>
                  </a:lnTo>
                  <a:lnTo>
                    <a:pt x="21590" y="3624580"/>
                  </a:lnTo>
                  <a:lnTo>
                    <a:pt x="40640" y="3624580"/>
                  </a:lnTo>
                  <a:lnTo>
                    <a:pt x="40640" y="3623310"/>
                  </a:lnTo>
                  <a:close/>
                  <a:moveTo>
                    <a:pt x="30480" y="5085080"/>
                  </a:moveTo>
                  <a:lnTo>
                    <a:pt x="1270" y="5022850"/>
                  </a:lnTo>
                  <a:lnTo>
                    <a:pt x="6350" y="5020310"/>
                  </a:lnTo>
                  <a:lnTo>
                    <a:pt x="30480" y="5072380"/>
                  </a:lnTo>
                  <a:lnTo>
                    <a:pt x="53340" y="5020310"/>
                  </a:lnTo>
                  <a:lnTo>
                    <a:pt x="58420" y="5022850"/>
                  </a:lnTo>
                  <a:lnTo>
                    <a:pt x="30480" y="5085080"/>
                  </a:lnTo>
                  <a:close/>
                  <a:moveTo>
                    <a:pt x="26670" y="4939030"/>
                  </a:moveTo>
                  <a:lnTo>
                    <a:pt x="31750" y="4939030"/>
                  </a:lnTo>
                  <a:lnTo>
                    <a:pt x="31750" y="5078730"/>
                  </a:lnTo>
                  <a:lnTo>
                    <a:pt x="26670" y="5078730"/>
                  </a:lnTo>
                  <a:lnTo>
                    <a:pt x="26670" y="4939030"/>
                  </a:lnTo>
                  <a:close/>
                  <a:moveTo>
                    <a:pt x="41910" y="5185410"/>
                  </a:moveTo>
                  <a:lnTo>
                    <a:pt x="31750" y="5173980"/>
                  </a:lnTo>
                  <a:lnTo>
                    <a:pt x="39370" y="5167630"/>
                  </a:lnTo>
                  <a:lnTo>
                    <a:pt x="54610" y="5185410"/>
                  </a:lnTo>
                  <a:lnTo>
                    <a:pt x="54610" y="5195570"/>
                  </a:lnTo>
                  <a:lnTo>
                    <a:pt x="1270" y="5195570"/>
                  </a:lnTo>
                  <a:lnTo>
                    <a:pt x="1270" y="5184140"/>
                  </a:lnTo>
                  <a:lnTo>
                    <a:pt x="41910" y="5184140"/>
                  </a:lnTo>
                  <a:lnTo>
                    <a:pt x="41910" y="5185410"/>
                  </a:lnTo>
                  <a:close/>
                  <a:moveTo>
                    <a:pt x="12700" y="5240020"/>
                  </a:moveTo>
                  <a:lnTo>
                    <a:pt x="12700" y="5215890"/>
                  </a:lnTo>
                  <a:lnTo>
                    <a:pt x="21590" y="5215890"/>
                  </a:lnTo>
                  <a:lnTo>
                    <a:pt x="54610" y="5237480"/>
                  </a:lnTo>
                  <a:lnTo>
                    <a:pt x="54610" y="5250180"/>
                  </a:lnTo>
                  <a:lnTo>
                    <a:pt x="21590" y="5250180"/>
                  </a:lnTo>
                  <a:lnTo>
                    <a:pt x="21590" y="5256530"/>
                  </a:lnTo>
                  <a:lnTo>
                    <a:pt x="12700" y="5256530"/>
                  </a:lnTo>
                  <a:lnTo>
                    <a:pt x="12700" y="5250180"/>
                  </a:lnTo>
                  <a:lnTo>
                    <a:pt x="1270" y="5250180"/>
                  </a:lnTo>
                  <a:lnTo>
                    <a:pt x="1270" y="5238750"/>
                  </a:lnTo>
                  <a:lnTo>
                    <a:pt x="12700" y="5240020"/>
                  </a:lnTo>
                  <a:lnTo>
                    <a:pt x="12700" y="5240020"/>
                  </a:lnTo>
                  <a:close/>
                  <a:moveTo>
                    <a:pt x="40640" y="5240020"/>
                  </a:moveTo>
                  <a:lnTo>
                    <a:pt x="40640" y="5240020"/>
                  </a:lnTo>
                  <a:lnTo>
                    <a:pt x="21590" y="5227320"/>
                  </a:lnTo>
                  <a:lnTo>
                    <a:pt x="21590" y="5240020"/>
                  </a:lnTo>
                  <a:lnTo>
                    <a:pt x="40640" y="5240020"/>
                  </a:lnTo>
                  <a:close/>
                  <a:moveTo>
                    <a:pt x="54610" y="5317490"/>
                  </a:moveTo>
                  <a:lnTo>
                    <a:pt x="54610" y="5327650"/>
                  </a:lnTo>
                  <a:lnTo>
                    <a:pt x="1270" y="5351780"/>
                  </a:lnTo>
                  <a:lnTo>
                    <a:pt x="1270" y="5337810"/>
                  </a:lnTo>
                  <a:lnTo>
                    <a:pt x="12700" y="5332730"/>
                  </a:lnTo>
                  <a:lnTo>
                    <a:pt x="12700" y="5311140"/>
                  </a:lnTo>
                  <a:lnTo>
                    <a:pt x="1270" y="5306060"/>
                  </a:lnTo>
                  <a:lnTo>
                    <a:pt x="1270" y="5293360"/>
                  </a:lnTo>
                  <a:lnTo>
                    <a:pt x="54610" y="5317490"/>
                  </a:lnTo>
                  <a:close/>
                  <a:moveTo>
                    <a:pt x="39370" y="5322570"/>
                  </a:moveTo>
                  <a:lnTo>
                    <a:pt x="22860" y="5316220"/>
                  </a:lnTo>
                  <a:lnTo>
                    <a:pt x="22860" y="5328920"/>
                  </a:lnTo>
                  <a:lnTo>
                    <a:pt x="39370" y="5322570"/>
                  </a:lnTo>
                  <a:close/>
                </a:path>
              </a:pathLst>
            </a:custGeom>
            <a:solidFill>
              <a:srgbClr val="FFFFFF"/>
            </a:solidFill>
          </p:spPr>
        </p:sp>
      </p:grpSp>
      <p:sp>
        <p:nvSpPr>
          <p:cNvPr name="Freeform 8" id="8"/>
          <p:cNvSpPr/>
          <p:nvPr/>
        </p:nvSpPr>
        <p:spPr>
          <a:xfrm flipH="false" flipV="false" rot="0">
            <a:off x="1533757" y="7033781"/>
            <a:ext cx="5444920" cy="1688163"/>
          </a:xfrm>
          <a:custGeom>
            <a:avLst/>
            <a:gdLst/>
            <a:ahLst/>
            <a:cxnLst/>
            <a:rect r="r" b="b" t="t" l="l"/>
            <a:pathLst>
              <a:path h="1688163" w="5444920">
                <a:moveTo>
                  <a:pt x="0" y="0"/>
                </a:moveTo>
                <a:lnTo>
                  <a:pt x="5444920" y="0"/>
                </a:lnTo>
                <a:lnTo>
                  <a:pt x="5444920" y="1688163"/>
                </a:lnTo>
                <a:lnTo>
                  <a:pt x="0" y="1688163"/>
                </a:lnTo>
                <a:lnTo>
                  <a:pt x="0" y="0"/>
                </a:lnTo>
                <a:close/>
              </a:path>
            </a:pathLst>
          </a:custGeom>
          <a:blipFill>
            <a:blip r:embed="rId5"/>
            <a:stretch>
              <a:fillRect l="0" t="0" r="0" b="0"/>
            </a:stretch>
          </a:blipFill>
        </p:spPr>
      </p:sp>
      <p:sp>
        <p:nvSpPr>
          <p:cNvPr name="TextBox 9" id="9"/>
          <p:cNvSpPr txBox="true"/>
          <p:nvPr/>
        </p:nvSpPr>
        <p:spPr>
          <a:xfrm rot="0">
            <a:off x="1028700" y="582295"/>
            <a:ext cx="8297205" cy="2291080"/>
          </a:xfrm>
          <a:prstGeom prst="rect">
            <a:avLst/>
          </a:prstGeom>
        </p:spPr>
        <p:txBody>
          <a:bodyPr anchor="t" rtlCol="false" tIns="0" lIns="0" bIns="0" rIns="0">
            <a:spAutoFit/>
          </a:bodyPr>
          <a:lstStyle/>
          <a:p>
            <a:pPr algn="l">
              <a:lnSpc>
                <a:spcPts val="8960"/>
              </a:lnSpc>
            </a:pPr>
            <a:r>
              <a:rPr lang="en-US" b="true" sz="8000">
                <a:solidFill>
                  <a:srgbClr val="FFFFFF"/>
                </a:solidFill>
                <a:latin typeface="Quicksand Bold"/>
                <a:ea typeface="Quicksand Bold"/>
                <a:cs typeface="Quicksand Bold"/>
                <a:sym typeface="Quicksand Bold"/>
              </a:rPr>
              <a:t>EXPERIMENTAL METHOD</a:t>
            </a:r>
          </a:p>
        </p:txBody>
      </p:sp>
      <p:sp>
        <p:nvSpPr>
          <p:cNvPr name="TextBox 10" id="10"/>
          <p:cNvSpPr txBox="true"/>
          <p:nvPr/>
        </p:nvSpPr>
        <p:spPr>
          <a:xfrm rot="0">
            <a:off x="863985" y="2825750"/>
            <a:ext cx="7981895" cy="4225924"/>
          </a:xfrm>
          <a:prstGeom prst="rect">
            <a:avLst/>
          </a:prstGeom>
        </p:spPr>
        <p:txBody>
          <a:bodyPr anchor="t" rtlCol="false" tIns="0" lIns="0" bIns="0" rIns="0">
            <a:spAutoFit/>
          </a:bodyPr>
          <a:lstStyle/>
          <a:p>
            <a:pPr algn="l" marL="431805" indent="-215903" lvl="1">
              <a:lnSpc>
                <a:spcPts val="2800"/>
              </a:lnSpc>
              <a:buFont typeface="Arial"/>
              <a:buChar char="•"/>
            </a:pPr>
            <a:r>
              <a:rPr lang="en-US" b="true" sz="2000">
                <a:solidFill>
                  <a:srgbClr val="FFFFFF"/>
                </a:solidFill>
                <a:latin typeface="Quicksand Medium"/>
                <a:ea typeface="Quicksand Medium"/>
                <a:cs typeface="Quicksand Medium"/>
                <a:sym typeface="Quicksand Medium"/>
              </a:rPr>
              <a:t>Stacking fault energies are usually considered as an experimentally accessible parameter </a:t>
            </a:r>
            <a:r>
              <a:rPr lang="en-US" b="true" sz="2000">
                <a:solidFill>
                  <a:srgbClr val="FFFFFF"/>
                </a:solidFill>
                <a:latin typeface="Quicksand Medium"/>
                <a:ea typeface="Quicksand Medium"/>
                <a:cs typeface="Quicksand Medium"/>
                <a:sym typeface="Quicksand Medium"/>
              </a:rPr>
              <a:t>by means of tem, x-ray or neutron diffractions.</a:t>
            </a:r>
          </a:p>
          <a:p>
            <a:pPr algn="l" marL="431805" indent="-215903" lvl="1">
              <a:lnSpc>
                <a:spcPts val="2800"/>
              </a:lnSpc>
              <a:buFont typeface="Arial"/>
              <a:buChar char="•"/>
            </a:pPr>
            <a:r>
              <a:rPr lang="en-US" sz="2000">
                <a:solidFill>
                  <a:srgbClr val="FFFFFF"/>
                </a:solidFill>
                <a:latin typeface="Quicksand"/>
                <a:ea typeface="Quicksand"/>
                <a:cs typeface="Quicksand"/>
                <a:sym typeface="Quicksand"/>
              </a:rPr>
              <a:t>•</a:t>
            </a:r>
            <a:r>
              <a:rPr lang="en-US" b="true" sz="2000">
                <a:solidFill>
                  <a:srgbClr val="FFFFFF"/>
                </a:solidFill>
                <a:latin typeface="Quicksand Bold"/>
                <a:ea typeface="Quicksand Bold"/>
                <a:cs typeface="Quicksand Bold"/>
                <a:sym typeface="Quicksand Bold"/>
              </a:rPr>
              <a:t>Methods involving TEM measure the distance (d) between the two a/6 〈112〉 partial dislocations in a dissociated       a/2 &lt; 110&gt; dislocation</a:t>
            </a:r>
            <a:r>
              <a:rPr lang="en-US" sz="2000">
                <a:solidFill>
                  <a:srgbClr val="FFFFFF"/>
                </a:solidFill>
                <a:latin typeface="Quicksand"/>
                <a:ea typeface="Quicksand"/>
                <a:cs typeface="Quicksand"/>
                <a:sym typeface="Quicksand"/>
              </a:rPr>
              <a:t>.</a:t>
            </a:r>
          </a:p>
          <a:p>
            <a:pPr algn="l" marL="431805" indent="-215903" lvl="1">
              <a:lnSpc>
                <a:spcPts val="2800"/>
              </a:lnSpc>
              <a:buFont typeface="Arial"/>
              <a:buChar char="•"/>
            </a:pPr>
            <a:r>
              <a:rPr lang="en-US" sz="2000">
                <a:solidFill>
                  <a:srgbClr val="FFFFFF"/>
                </a:solidFill>
                <a:latin typeface="Quicksand"/>
                <a:ea typeface="Quicksand"/>
                <a:cs typeface="Quicksand"/>
                <a:sym typeface="Quicksand"/>
              </a:rPr>
              <a:t>•</a:t>
            </a:r>
            <a:r>
              <a:rPr lang="en-US" b="true" sz="2000">
                <a:solidFill>
                  <a:srgbClr val="FFFFFF"/>
                </a:solidFill>
                <a:latin typeface="Quicksand Bold"/>
                <a:ea typeface="Quicksand Bold"/>
                <a:cs typeface="Quicksand Bold"/>
                <a:sym typeface="Quicksand Bold"/>
              </a:rPr>
              <a:t>then one connects these parameters to the SFE. In order to minimize the interaction between dislocations, the partial separation width d is usually measured on an isolated straight dislocation line at its equilibrium state, then the SFE is calculated according to :</a:t>
            </a:r>
          </a:p>
          <a:p>
            <a:pPr algn="l" marL="431805" indent="-215903" lvl="1">
              <a:lnSpc>
                <a:spcPts val="2800"/>
              </a:lnSpc>
              <a:buFont typeface="Arial"/>
              <a:buChar char="•"/>
            </a:pPr>
          </a:p>
        </p:txBody>
      </p:sp>
      <p:sp>
        <p:nvSpPr>
          <p:cNvPr name="TextBox 11" id="11"/>
          <p:cNvSpPr txBox="true"/>
          <p:nvPr/>
        </p:nvSpPr>
        <p:spPr>
          <a:xfrm rot="0">
            <a:off x="1028700" y="8902919"/>
            <a:ext cx="8973253" cy="876173"/>
          </a:xfrm>
          <a:prstGeom prst="rect">
            <a:avLst/>
          </a:prstGeom>
        </p:spPr>
        <p:txBody>
          <a:bodyPr anchor="t" rtlCol="false" tIns="0" lIns="0" bIns="0" rIns="0">
            <a:spAutoFit/>
          </a:bodyPr>
          <a:lstStyle/>
          <a:p>
            <a:pPr algn="l" marL="410218" indent="-205109" lvl="1">
              <a:lnSpc>
                <a:spcPts val="2356"/>
              </a:lnSpc>
              <a:buFont typeface="Arial"/>
              <a:buChar char="•"/>
            </a:pPr>
            <a:r>
              <a:rPr lang="en-US" b="true" sz="1900">
                <a:solidFill>
                  <a:srgbClr val="FFFFFF"/>
                </a:solidFill>
                <a:latin typeface="Quicksand Bold"/>
                <a:ea typeface="Quicksand Bold"/>
                <a:cs typeface="Quicksand Bold"/>
                <a:sym typeface="Quicksand Bold"/>
              </a:rPr>
              <a:t>where μ is the shear modulus on the {111} close-packed planes, bp is the Burgers vector of partial dislocation, v is the Poisson ratio, β is the angle between Burgers vector b and dislocation line direction.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2977411" y="2805474"/>
            <a:ext cx="12333177" cy="2291080"/>
          </a:xfrm>
          <a:prstGeom prst="rect">
            <a:avLst/>
          </a:prstGeom>
        </p:spPr>
        <p:txBody>
          <a:bodyPr anchor="t" rtlCol="false" tIns="0" lIns="0" bIns="0" rIns="0">
            <a:spAutoFit/>
          </a:bodyPr>
          <a:lstStyle/>
          <a:p>
            <a:pPr algn="ctr">
              <a:lnSpc>
                <a:spcPts val="8960"/>
              </a:lnSpc>
            </a:pPr>
            <a:r>
              <a:rPr lang="en-US" b="true" sz="8000">
                <a:solidFill>
                  <a:srgbClr val="FFFFFF"/>
                </a:solidFill>
                <a:latin typeface="Quicksand Bold"/>
                <a:ea typeface="Quicksand Bold"/>
                <a:cs typeface="Quicksand Bold"/>
                <a:sym typeface="Quicksand Bold"/>
              </a:rPr>
              <a:t>COMPUTATIONAL METHODS</a:t>
            </a:r>
          </a:p>
        </p:txBody>
      </p:sp>
      <p:sp>
        <p:nvSpPr>
          <p:cNvPr name="TextBox 4" id="4"/>
          <p:cNvSpPr txBox="true"/>
          <p:nvPr/>
        </p:nvSpPr>
        <p:spPr>
          <a:xfrm rot="0">
            <a:off x="3849770" y="5427302"/>
            <a:ext cx="10588460" cy="1406524"/>
          </a:xfrm>
          <a:prstGeom prst="rect">
            <a:avLst/>
          </a:prstGeom>
        </p:spPr>
        <p:txBody>
          <a:bodyPr anchor="t" rtlCol="false" tIns="0" lIns="0" bIns="0" rIns="0">
            <a:spAutoFit/>
          </a:bodyPr>
          <a:lstStyle/>
          <a:p>
            <a:pPr algn="l" marL="431805" indent="-215903" lvl="1">
              <a:lnSpc>
                <a:spcPts val="2800"/>
              </a:lnSpc>
              <a:buFont typeface="Arial"/>
              <a:buChar char="•"/>
            </a:pPr>
            <a:r>
              <a:rPr lang="en-US" b="true" sz="2000">
                <a:solidFill>
                  <a:srgbClr val="FFFFFF"/>
                </a:solidFill>
                <a:latin typeface="Quicksand Medium"/>
                <a:ea typeface="Quicksand Medium"/>
                <a:cs typeface="Quicksand Medium"/>
                <a:sym typeface="Quicksand Medium"/>
              </a:rPr>
              <a:t>So basically experimental methods can’t be used everywhere, since every time doing experiments aren’t feasible hence we adopt computational methods.</a:t>
            </a:r>
          </a:p>
          <a:p>
            <a:pPr algn="l" marL="431805" indent="-215903" lvl="1">
              <a:lnSpc>
                <a:spcPts val="2800"/>
              </a:lnSpc>
              <a:buFont typeface="Arial"/>
              <a:buChar char="•"/>
            </a:pPr>
            <a:r>
              <a:rPr lang="en-US" b="true" sz="2000">
                <a:solidFill>
                  <a:srgbClr val="FFFFFF"/>
                </a:solidFill>
                <a:latin typeface="Quicksand Medium"/>
                <a:ea typeface="Quicksand Medium"/>
                <a:cs typeface="Quicksand Medium"/>
                <a:sym typeface="Quicksand Medium"/>
              </a:rPr>
              <a:t>So here, we ran molecular dynamics simulations for calculating and analyze Stacking fault energies and lattice parameters.</a:t>
            </a:r>
          </a:p>
        </p:txBody>
      </p:sp>
      <p:sp>
        <p:nvSpPr>
          <p:cNvPr name="Freeform 5" id="5"/>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4175498" y="2664766"/>
            <a:ext cx="9650728" cy="5265401"/>
          </a:xfrm>
          <a:prstGeom prst="rect">
            <a:avLst/>
          </a:prstGeom>
        </p:spPr>
        <p:txBody>
          <a:bodyPr anchor="t" rtlCol="false" tIns="0" lIns="0" bIns="0" rIns="0">
            <a:spAutoFit/>
          </a:bodyPr>
          <a:lstStyle/>
          <a:p>
            <a:pPr algn="l" marL="504264" indent="-252132" lvl="1">
              <a:lnSpc>
                <a:spcPts val="2615"/>
              </a:lnSpc>
              <a:buFont typeface="Arial"/>
              <a:buChar char="•"/>
            </a:pPr>
            <a:r>
              <a:rPr lang="en-US" b="true" sz="2335">
                <a:solidFill>
                  <a:srgbClr val="FFFFFF"/>
                </a:solidFill>
                <a:latin typeface="Quicksand Bold"/>
                <a:ea typeface="Quicksand Bold"/>
                <a:cs typeface="Quicksand Bold"/>
                <a:sym typeface="Quicksand Bold"/>
              </a:rPr>
              <a:t>SIMULATION DETAILS - SOFTWARE USED : LAMMPS</a:t>
            </a:r>
          </a:p>
          <a:p>
            <a:pPr algn="l">
              <a:lnSpc>
                <a:spcPts val="2615"/>
              </a:lnSpc>
            </a:pPr>
          </a:p>
          <a:p>
            <a:pPr algn="l" marL="504264" indent="-252132" lvl="1">
              <a:lnSpc>
                <a:spcPts val="2615"/>
              </a:lnSpc>
              <a:buFont typeface="Arial"/>
              <a:buChar char="•"/>
            </a:pPr>
            <a:r>
              <a:rPr lang="en-US" b="true" sz="2335">
                <a:solidFill>
                  <a:srgbClr val="FFFFFF"/>
                </a:solidFill>
                <a:latin typeface="Quicksand Bold"/>
                <a:ea typeface="Quicksand Bold"/>
                <a:cs typeface="Quicksand Bold"/>
                <a:sym typeface="Quicksand Bold"/>
              </a:rPr>
              <a:t>PARAMETERS - T = 200K,400K AND 650K</a:t>
            </a:r>
          </a:p>
          <a:p>
            <a:pPr algn="l">
              <a:lnSpc>
                <a:spcPts val="2615"/>
              </a:lnSpc>
            </a:pPr>
          </a:p>
          <a:p>
            <a:pPr algn="l" marL="504264" indent="-252132" lvl="1">
              <a:lnSpc>
                <a:spcPts val="2615"/>
              </a:lnSpc>
              <a:buFont typeface="Arial"/>
              <a:buChar char="•"/>
            </a:pPr>
            <a:r>
              <a:rPr lang="en-US" b="true" sz="2335">
                <a:solidFill>
                  <a:srgbClr val="FFFFFF"/>
                </a:solidFill>
                <a:latin typeface="Quicksand Bold"/>
                <a:ea typeface="Quicksand Bold"/>
                <a:cs typeface="Quicksand Bold"/>
                <a:sym typeface="Quicksand Bold"/>
              </a:rPr>
              <a:t>POTENTIALS -  CO-CR-CU-FE-NI (2021--DELUIGI-O-R-PASIANOT-                        </a:t>
            </a:r>
            <a:r>
              <a:rPr lang="en-US" b="true" sz="2335">
                <a:solidFill>
                  <a:srgbClr val="FFFFFF"/>
                </a:solidFill>
                <a:latin typeface="Quicksand Bold"/>
                <a:ea typeface="Quicksand Bold"/>
                <a:cs typeface="Quicksand Bold"/>
                <a:sym typeface="Quicksand Bold"/>
              </a:rPr>
              <a:t>                                      VALENCIA-F-J-ET-AL--FE-NI-CR-CO-CU)</a:t>
            </a:r>
          </a:p>
          <a:p>
            <a:pPr algn="l">
              <a:lnSpc>
                <a:spcPts val="2615"/>
              </a:lnSpc>
            </a:pPr>
          </a:p>
          <a:p>
            <a:pPr algn="l" marL="504264" indent="-252132" lvl="1">
              <a:lnSpc>
                <a:spcPts val="2615"/>
              </a:lnSpc>
              <a:buFont typeface="Arial"/>
              <a:buChar char="•"/>
            </a:pPr>
            <a:r>
              <a:rPr lang="en-US" b="true" sz="2335">
                <a:solidFill>
                  <a:srgbClr val="FFFFFF"/>
                </a:solidFill>
                <a:latin typeface="Quicksand Bold"/>
                <a:ea typeface="Quicksand Bold"/>
                <a:cs typeface="Quicksand Bold"/>
                <a:sym typeface="Quicksand Bold"/>
              </a:rPr>
              <a:t>SUPERCELL SIZES - FCC - 0 10 0 10 0 10</a:t>
            </a:r>
          </a:p>
          <a:p>
            <a:pPr algn="l">
              <a:lnSpc>
                <a:spcPts val="2615"/>
              </a:lnSpc>
            </a:pPr>
            <a:r>
              <a:rPr lang="en-US" sz="2335" b="true">
                <a:solidFill>
                  <a:srgbClr val="FFFFFF"/>
                </a:solidFill>
                <a:latin typeface="Quicksand Bold"/>
                <a:ea typeface="Quicksand Bold"/>
                <a:cs typeface="Quicksand Bold"/>
                <a:sym typeface="Quicksand Bold"/>
              </a:rPr>
              <a:t>                                   HCP - 0 5 0 5 0 5</a:t>
            </a:r>
          </a:p>
          <a:p>
            <a:pPr algn="l">
              <a:lnSpc>
                <a:spcPts val="2615"/>
              </a:lnSpc>
            </a:pPr>
            <a:r>
              <a:rPr lang="en-US" sz="2335" b="true">
                <a:solidFill>
                  <a:srgbClr val="FFFFFF"/>
                </a:solidFill>
                <a:latin typeface="Quicksand Bold"/>
                <a:ea typeface="Quicksand Bold"/>
                <a:cs typeface="Quicksand Bold"/>
                <a:sym typeface="Quicksand Bold"/>
              </a:rPr>
              <a:t>                                   DHCP - 0 5 0 5 0 10</a:t>
            </a:r>
          </a:p>
          <a:p>
            <a:pPr algn="l">
              <a:lnSpc>
                <a:spcPts val="2951"/>
              </a:lnSpc>
            </a:pPr>
          </a:p>
          <a:p>
            <a:pPr algn="l" marL="461085" indent="-230542" lvl="1">
              <a:lnSpc>
                <a:spcPts val="2391"/>
              </a:lnSpc>
              <a:buFont typeface="Arial"/>
              <a:buChar char="•"/>
            </a:pPr>
            <a:r>
              <a:rPr lang="en-US" b="true" sz="2135">
                <a:solidFill>
                  <a:srgbClr val="FFFFFF"/>
                </a:solidFill>
                <a:latin typeface="Quicksand Bold"/>
                <a:ea typeface="Quicksand Bold"/>
                <a:cs typeface="Quicksand Bold"/>
                <a:sym typeface="Quicksand Bold"/>
              </a:rPr>
              <a:t>COMPOSITIONS</a:t>
            </a:r>
            <a:r>
              <a:rPr lang="en-US" b="true" sz="2135">
                <a:solidFill>
                  <a:srgbClr val="FFFFFF"/>
                </a:solidFill>
                <a:latin typeface="Quicksand Bold"/>
                <a:ea typeface="Quicksand Bold"/>
                <a:cs typeface="Quicksand Bold"/>
                <a:sym typeface="Quicksand Bold"/>
              </a:rPr>
              <a:t> </a:t>
            </a:r>
            <a:r>
              <a:rPr lang="en-US" b="true" sz="2135">
                <a:solidFill>
                  <a:srgbClr val="FFFFFF"/>
                </a:solidFill>
                <a:latin typeface="Quicksand Bold"/>
                <a:ea typeface="Quicksand Bold"/>
                <a:cs typeface="Quicksand Bold"/>
                <a:sym typeface="Quicksand Bold"/>
              </a:rPr>
              <a:t>[(1.0, 0.0, 0.0), (0.75, 0.25, 0.0), (0.50, 0.50, 0.0), (0.25, 0.75, 0.0), (0.0,     1.0, 0.0),</a:t>
            </a:r>
          </a:p>
          <a:p>
            <a:pPr algn="l">
              <a:lnSpc>
                <a:spcPts val="1831"/>
              </a:lnSpc>
            </a:pPr>
            <a:r>
              <a:rPr lang="en-US" sz="1635" b="true">
                <a:solidFill>
                  <a:srgbClr val="FFFFFF"/>
                </a:solidFill>
                <a:latin typeface="Quicksand Bold"/>
                <a:ea typeface="Quicksand Bold"/>
                <a:cs typeface="Quicksand Bold"/>
                <a:sym typeface="Quicksand Bold"/>
              </a:rPr>
              <a:t>         (0.0, 0.0, 1.0), (0.25, 0.0, 0.75), (0.50, 0.0, 0.50), (0.75, 0.0, 0.25),       (0.0, 0.75, 0.25),</a:t>
            </a:r>
          </a:p>
          <a:p>
            <a:pPr algn="l">
              <a:lnSpc>
                <a:spcPts val="1831"/>
              </a:lnSpc>
            </a:pPr>
            <a:r>
              <a:rPr lang="en-US" sz="1635" b="true">
                <a:solidFill>
                  <a:srgbClr val="FFFFFF"/>
                </a:solidFill>
                <a:latin typeface="Quicksand Bold"/>
                <a:ea typeface="Quicksand Bold"/>
                <a:cs typeface="Quicksand Bold"/>
                <a:sym typeface="Quicksand Bold"/>
              </a:rPr>
              <a:t>          (0.0, 0.50, 0.50), (0.0, 0.25, 0.75), (0.125, 0.125, 0.75), (0.125, 0.75, 0.125),</a:t>
            </a:r>
          </a:p>
          <a:p>
            <a:pPr algn="l">
              <a:lnSpc>
                <a:spcPts val="1831"/>
              </a:lnSpc>
            </a:pPr>
            <a:r>
              <a:rPr lang="en-US" sz="1635" b="true">
                <a:solidFill>
                  <a:srgbClr val="FFFFFF"/>
                </a:solidFill>
                <a:latin typeface="Quicksand Bold"/>
                <a:ea typeface="Quicksand Bold"/>
                <a:cs typeface="Quicksand Bold"/>
                <a:sym typeface="Quicksand Bold"/>
              </a:rPr>
              <a:t>          (0.25, 0.25, 0.50), (0.25, 0.50, 0.25), (0.25, 0.375, 0.375), (0.375, 0.25, 0.375),</a:t>
            </a:r>
          </a:p>
          <a:p>
            <a:pPr algn="l">
              <a:lnSpc>
                <a:spcPts val="1831"/>
              </a:lnSpc>
            </a:pPr>
            <a:r>
              <a:rPr lang="en-US" sz="1635" b="true">
                <a:solidFill>
                  <a:srgbClr val="FFFFFF"/>
                </a:solidFill>
                <a:latin typeface="Quicksand Bold"/>
                <a:ea typeface="Quicksand Bold"/>
                <a:cs typeface="Quicksand Bold"/>
                <a:sym typeface="Quicksand Bold"/>
              </a:rPr>
              <a:t>          (0.375, 0.375, 0.25), (0.50, 0.25, 0.25), (0.75, 0.125, 0.125)]</a:t>
            </a:r>
          </a:p>
          <a:p>
            <a:pPr algn="l">
              <a:lnSpc>
                <a:spcPts val="1159"/>
              </a:lnSpc>
            </a:pPr>
          </a:p>
        </p:txBody>
      </p:sp>
      <p:sp>
        <p:nvSpPr>
          <p:cNvPr name="Freeform 4" id="4"/>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321033" y="9021054"/>
            <a:ext cx="4374043" cy="1813240"/>
          </a:xfrm>
          <a:custGeom>
            <a:avLst/>
            <a:gdLst/>
            <a:ahLst/>
            <a:cxnLst/>
            <a:rect r="r" b="b" t="t" l="l"/>
            <a:pathLst>
              <a:path h="1813240" w="4374043">
                <a:moveTo>
                  <a:pt x="0" y="0"/>
                </a:moveTo>
                <a:lnTo>
                  <a:pt x="4374043" y="0"/>
                </a:lnTo>
                <a:lnTo>
                  <a:pt x="4374043" y="1813239"/>
                </a:lnTo>
                <a:lnTo>
                  <a:pt x="0" y="18132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236848"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614050" y="-2250321"/>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400000">
            <a:off x="-2187021" y="1002155"/>
            <a:ext cx="4374043" cy="1813240"/>
          </a:xfrm>
          <a:custGeom>
            <a:avLst/>
            <a:gdLst/>
            <a:ahLst/>
            <a:cxnLst/>
            <a:rect r="r" b="b" t="t" l="l"/>
            <a:pathLst>
              <a:path h="1813240" w="4374043">
                <a:moveTo>
                  <a:pt x="0" y="0"/>
                </a:moveTo>
                <a:lnTo>
                  <a:pt x="4374042" y="0"/>
                </a:lnTo>
                <a:lnTo>
                  <a:pt x="4374042"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10800000">
            <a:off x="14907590" y="9219814"/>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349881" y="8438788"/>
            <a:ext cx="7588239" cy="1164532"/>
          </a:xfrm>
          <a:custGeom>
            <a:avLst/>
            <a:gdLst/>
            <a:ahLst/>
            <a:cxnLst/>
            <a:rect r="r" b="b" t="t" l="l"/>
            <a:pathLst>
              <a:path h="1164532" w="7588239">
                <a:moveTo>
                  <a:pt x="0" y="0"/>
                </a:moveTo>
                <a:lnTo>
                  <a:pt x="7588238" y="0"/>
                </a:lnTo>
                <a:lnTo>
                  <a:pt x="7588238" y="1164532"/>
                </a:lnTo>
                <a:lnTo>
                  <a:pt x="0" y="1164532"/>
                </a:lnTo>
                <a:lnTo>
                  <a:pt x="0" y="0"/>
                </a:lnTo>
                <a:close/>
              </a:path>
            </a:pathLst>
          </a:custGeom>
          <a:blipFill>
            <a:blip r:embed="rId9"/>
            <a:stretch>
              <a:fillRect l="0" t="0" r="0" b="0"/>
            </a:stretch>
          </a:blipFill>
        </p:spPr>
      </p:sp>
      <p:sp>
        <p:nvSpPr>
          <p:cNvPr name="TextBox 11" id="11"/>
          <p:cNvSpPr txBox="true"/>
          <p:nvPr/>
        </p:nvSpPr>
        <p:spPr>
          <a:xfrm rot="0">
            <a:off x="1901616" y="950903"/>
            <a:ext cx="14270324" cy="2291080"/>
          </a:xfrm>
          <a:prstGeom prst="rect">
            <a:avLst/>
          </a:prstGeom>
        </p:spPr>
        <p:txBody>
          <a:bodyPr anchor="t" rtlCol="false" tIns="0" lIns="0" bIns="0" rIns="0">
            <a:spAutoFit/>
          </a:bodyPr>
          <a:lstStyle/>
          <a:p>
            <a:pPr algn="ctr">
              <a:lnSpc>
                <a:spcPts val="8960"/>
              </a:lnSpc>
            </a:pPr>
            <a:r>
              <a:rPr lang="en-US" b="true" sz="8000">
                <a:solidFill>
                  <a:srgbClr val="FFFFFF"/>
                </a:solidFill>
                <a:latin typeface="Quicksand Bold"/>
                <a:ea typeface="Quicksand Bold"/>
                <a:cs typeface="Quicksand Bold"/>
                <a:sym typeface="Quicksand Bold"/>
              </a:rPr>
              <a:t>THEORETICAL BACKGROUND(DMLF)</a:t>
            </a:r>
          </a:p>
        </p:txBody>
      </p:sp>
      <p:sp>
        <p:nvSpPr>
          <p:cNvPr name="TextBox 12" id="12"/>
          <p:cNvSpPr txBox="true"/>
          <p:nvPr/>
        </p:nvSpPr>
        <p:spPr>
          <a:xfrm rot="0">
            <a:off x="3157516" y="3040791"/>
            <a:ext cx="11230508" cy="5840094"/>
          </a:xfrm>
          <a:prstGeom prst="rect">
            <a:avLst/>
          </a:prstGeom>
        </p:spPr>
        <p:txBody>
          <a:bodyPr anchor="t" rtlCol="false" tIns="0" lIns="0" bIns="0" rIns="0">
            <a:spAutoFit/>
          </a:bodyPr>
          <a:lstStyle/>
          <a:p>
            <a:pPr algn="l" marL="474984" indent="-237492" lvl="1">
              <a:lnSpc>
                <a:spcPts val="3080"/>
              </a:lnSpc>
              <a:buFont typeface="Arial"/>
              <a:buChar char="•"/>
            </a:pPr>
            <a:r>
              <a:rPr lang="en-US" b="true" sz="2200">
                <a:solidFill>
                  <a:srgbClr val="FFFFFF"/>
                </a:solidFill>
                <a:latin typeface="Quicksand Medium"/>
                <a:ea typeface="Quicksand Medium"/>
                <a:cs typeface="Quicksand Medium"/>
                <a:sym typeface="Quicksand Medium"/>
              </a:rPr>
              <a:t>DMLF model is also known as Diffused multi layer fault model, it can also be used to calculate different types of stacking fault energies for example Intrinsic stacking fault energies, extrinsic stacking fault energies and twin boundary stacking fault energy.</a:t>
            </a:r>
          </a:p>
          <a:p>
            <a:pPr algn="l" marL="474984" indent="-237492" lvl="1">
              <a:lnSpc>
                <a:spcPts val="3080"/>
              </a:lnSpc>
              <a:buFont typeface="Arial"/>
              <a:buChar char="•"/>
            </a:pPr>
            <a:r>
              <a:rPr lang="en-US" b="true" sz="2200">
                <a:solidFill>
                  <a:srgbClr val="FFFFFF"/>
                </a:solidFill>
                <a:latin typeface="Quicksand Medium"/>
                <a:ea typeface="Quicksand Medium"/>
                <a:cs typeface="Quicksand Medium"/>
                <a:sym typeface="Quicksand Medium"/>
              </a:rPr>
              <a:t>Diffuse Multi-Layer Fault model enables high-throughput computational estimation of planar fault energies.The model accounts for the change in stacking and bonding environment of atoms on multiple atomic layers in the vicinity of the fault</a:t>
            </a:r>
          </a:p>
          <a:p>
            <a:pPr algn="l" marL="474984" indent="-237492" lvl="1">
              <a:lnSpc>
                <a:spcPts val="3080"/>
              </a:lnSpc>
              <a:buFont typeface="Arial"/>
              <a:buChar char="•"/>
            </a:pPr>
            <a:r>
              <a:rPr lang="en-US" b="true" sz="2200">
                <a:solidFill>
                  <a:srgbClr val="FFFFFF"/>
                </a:solidFill>
                <a:latin typeface="Quicksand Medium"/>
                <a:ea typeface="Quicksand Medium"/>
                <a:cs typeface="Quicksand Medium"/>
                <a:sym typeface="Quicksand Medium"/>
              </a:rPr>
              <a:t>The model of a Stacking Fault Phase separated from the matrix by a sharp interface is supplanted by a Diffuse Multi-Layer Fault (DMLF). This implies that DMLF replaces the older model, suggesting that it offers improvements or a more accurate representation of the stacking fault phenomenon.</a:t>
            </a:r>
          </a:p>
          <a:p>
            <a:pPr algn="l" marL="474984" indent="-237492" lvl="1">
              <a:lnSpc>
                <a:spcPts val="3080"/>
              </a:lnSpc>
              <a:buFont typeface="Arial"/>
              <a:buChar char="•"/>
            </a:pPr>
            <a:r>
              <a:rPr lang="en-US" b="true" sz="2200">
                <a:solidFill>
                  <a:srgbClr val="FFFFFF"/>
                </a:solidFill>
                <a:latin typeface="Quicksand Medium"/>
                <a:ea typeface="Quicksand Medium"/>
                <a:cs typeface="Quicksand Medium"/>
                <a:sym typeface="Quicksand Medium"/>
              </a:rPr>
              <a:t>Formulas used for calculating stacking fault energies via DMLF model are as follows - </a:t>
            </a:r>
          </a:p>
          <a:p>
            <a:pPr algn="just" marL="474984" indent="-237492" lvl="1">
              <a:lnSpc>
                <a:spcPts val="3080"/>
              </a:lnSpc>
              <a:buFont typeface="Arial"/>
              <a:buChar char="•"/>
            </a:pPr>
          </a:p>
        </p:txBody>
      </p:sp>
      <p:sp>
        <p:nvSpPr>
          <p:cNvPr name="TextBox 13" id="13"/>
          <p:cNvSpPr txBox="true"/>
          <p:nvPr/>
        </p:nvSpPr>
        <p:spPr>
          <a:xfrm rot="0">
            <a:off x="8956608" y="36375"/>
            <a:ext cx="9144000" cy="400178"/>
          </a:xfrm>
          <a:prstGeom prst="rect">
            <a:avLst/>
          </a:prstGeom>
        </p:spPr>
        <p:txBody>
          <a:bodyPr anchor="t" rtlCol="false" tIns="0" lIns="0" bIns="0" rIns="0">
            <a:spAutoFit/>
          </a:bodyPr>
          <a:lstStyle/>
          <a:p>
            <a:pPr algn="ctr">
              <a:lnSpc>
                <a:spcPts val="1064"/>
              </a:lnSpc>
              <a:spcBef>
                <a:spcPct val="0"/>
              </a:spcBef>
            </a:pPr>
            <a:r>
              <a:rPr lang="en-US" b="true" sz="950">
                <a:solidFill>
                  <a:srgbClr val="FFFFFF"/>
                </a:solidFill>
                <a:latin typeface="Quicksand Bold"/>
                <a:ea typeface="Quicksand Bold"/>
                <a:cs typeface="Quicksand Bold"/>
                <a:sym typeface="Quicksand Bold"/>
              </a:rPr>
              <a:t>Reference :-&gt;https://www.researchgate.net/publication/321250058_High-throughput_estimation_of_planar_fault_energies_in_A_3_B_compounds_with_L1_2_structure?enrichId=rgreq-7d8964ee31bd6493fd0c9c8ece9cb765-XXX&amp;enrichSource=Y292ZXJQYWdlOzMyMTI1MDA1ODtBUzoxMTQzMTI4MTE1OTUwMTcxNEAxNjg0NDAwOTQ1NjQ3&amp;el=1_x_3&amp;_esc=publicationCoverPdf</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6584065" y="6183157"/>
            <a:ext cx="5138920" cy="3757835"/>
          </a:xfrm>
          <a:custGeom>
            <a:avLst/>
            <a:gdLst/>
            <a:ahLst/>
            <a:cxnLst/>
            <a:rect r="r" b="b" t="t" l="l"/>
            <a:pathLst>
              <a:path h="3757835" w="5138920">
                <a:moveTo>
                  <a:pt x="0" y="0"/>
                </a:moveTo>
                <a:lnTo>
                  <a:pt x="5138920" y="0"/>
                </a:lnTo>
                <a:lnTo>
                  <a:pt x="5138920" y="3757835"/>
                </a:lnTo>
                <a:lnTo>
                  <a:pt x="0" y="3757835"/>
                </a:lnTo>
                <a:lnTo>
                  <a:pt x="0" y="0"/>
                </a:lnTo>
                <a:close/>
              </a:path>
            </a:pathLst>
          </a:custGeom>
          <a:blipFill>
            <a:blip r:embed="rId9"/>
            <a:stretch>
              <a:fillRect l="0" t="0" r="0" b="0"/>
            </a:stretch>
          </a:blipFill>
        </p:spPr>
      </p:sp>
      <p:sp>
        <p:nvSpPr>
          <p:cNvPr name="TextBox 8" id="8"/>
          <p:cNvSpPr txBox="true"/>
          <p:nvPr/>
        </p:nvSpPr>
        <p:spPr>
          <a:xfrm rot="0">
            <a:off x="2320080" y="2805474"/>
            <a:ext cx="13647840" cy="1157605"/>
          </a:xfrm>
          <a:prstGeom prst="rect">
            <a:avLst/>
          </a:prstGeom>
        </p:spPr>
        <p:txBody>
          <a:bodyPr anchor="t" rtlCol="false" tIns="0" lIns="0" bIns="0" rIns="0">
            <a:spAutoFit/>
          </a:bodyPr>
          <a:lstStyle/>
          <a:p>
            <a:pPr algn="ctr">
              <a:lnSpc>
                <a:spcPts val="8960"/>
              </a:lnSpc>
            </a:pPr>
          </a:p>
        </p:txBody>
      </p:sp>
      <p:sp>
        <p:nvSpPr>
          <p:cNvPr name="TextBox 9" id="9"/>
          <p:cNvSpPr txBox="true"/>
          <p:nvPr/>
        </p:nvSpPr>
        <p:spPr>
          <a:xfrm rot="0">
            <a:off x="3849770" y="3366933"/>
            <a:ext cx="10588460" cy="2816224"/>
          </a:xfrm>
          <a:prstGeom prst="rect">
            <a:avLst/>
          </a:prstGeom>
        </p:spPr>
        <p:txBody>
          <a:bodyPr anchor="t" rtlCol="false" tIns="0" lIns="0" bIns="0" rIns="0">
            <a:spAutoFit/>
          </a:bodyPr>
          <a:lstStyle/>
          <a:p>
            <a:pPr algn="l" marL="431805" indent="-215903" lvl="1">
              <a:lnSpc>
                <a:spcPts val="2800"/>
              </a:lnSpc>
              <a:buFont typeface="Arial"/>
              <a:buChar char="•"/>
            </a:pPr>
            <a:r>
              <a:rPr lang="en-US" b="true" sz="2000">
                <a:solidFill>
                  <a:srgbClr val="FFFFFF"/>
                </a:solidFill>
                <a:latin typeface="Quicksand Medium"/>
                <a:ea typeface="Quicksand Medium"/>
                <a:cs typeface="Quicksand Medium"/>
                <a:sym typeface="Quicksand Medium"/>
              </a:rPr>
              <a:t>ANNI model is known as axial nearest neighbor model, It is modification of Ising model which is used to calculate Cohesive energies of different types of lattice systems like FCC, DHCP, HCP etc. </a:t>
            </a:r>
          </a:p>
          <a:p>
            <a:pPr algn="l" marL="431805" indent="-215903" lvl="1">
              <a:lnSpc>
                <a:spcPts val="2800"/>
              </a:lnSpc>
              <a:buFont typeface="Arial"/>
              <a:buChar char="•"/>
            </a:pPr>
            <a:r>
              <a:rPr lang="en-US" b="true" sz="2000">
                <a:solidFill>
                  <a:srgbClr val="FFFFFF"/>
                </a:solidFill>
                <a:latin typeface="Quicksand Medium"/>
                <a:ea typeface="Quicksand Medium"/>
                <a:cs typeface="Quicksand Medium"/>
                <a:sym typeface="Quicksand Medium"/>
              </a:rPr>
              <a:t>Its a statistical model which accounts the presence of different types of atomic layers in the neighbors of the layer being considered by assigning spins to these layers.</a:t>
            </a:r>
          </a:p>
          <a:p>
            <a:pPr algn="l" marL="431805" indent="-215903" lvl="1">
              <a:lnSpc>
                <a:spcPts val="2800"/>
              </a:lnSpc>
              <a:buFont typeface="Arial"/>
              <a:buChar char="•"/>
            </a:pPr>
            <a:r>
              <a:rPr lang="en-US" b="true" sz="2000">
                <a:solidFill>
                  <a:srgbClr val="FFFFFF"/>
                </a:solidFill>
                <a:latin typeface="Quicksand Medium"/>
                <a:ea typeface="Quicksand Medium"/>
                <a:cs typeface="Quicksand Medium"/>
                <a:sym typeface="Quicksand Medium"/>
              </a:rPr>
              <a:t>Following are the formulas and derivations of ANNI model- </a:t>
            </a:r>
          </a:p>
          <a:p>
            <a:pPr algn="l">
              <a:lnSpc>
                <a:spcPts val="2800"/>
              </a:lnSpc>
            </a:pPr>
          </a:p>
        </p:txBody>
      </p:sp>
      <p:sp>
        <p:nvSpPr>
          <p:cNvPr name="TextBox 10" id="10"/>
          <p:cNvSpPr txBox="true"/>
          <p:nvPr/>
        </p:nvSpPr>
        <p:spPr>
          <a:xfrm rot="0">
            <a:off x="2194034" y="950903"/>
            <a:ext cx="13647840" cy="2291080"/>
          </a:xfrm>
          <a:prstGeom prst="rect">
            <a:avLst/>
          </a:prstGeom>
        </p:spPr>
        <p:txBody>
          <a:bodyPr anchor="t" rtlCol="false" tIns="0" lIns="0" bIns="0" rIns="0">
            <a:spAutoFit/>
          </a:bodyPr>
          <a:lstStyle/>
          <a:p>
            <a:pPr algn="ctr">
              <a:lnSpc>
                <a:spcPts val="8960"/>
              </a:lnSpc>
              <a:spcBef>
                <a:spcPct val="0"/>
              </a:spcBef>
            </a:pPr>
            <a:r>
              <a:rPr lang="en-US" b="true" sz="8000">
                <a:solidFill>
                  <a:srgbClr val="FFFFFF"/>
                </a:solidFill>
                <a:latin typeface="Quicksand Bold"/>
                <a:ea typeface="Quicksand Bold"/>
                <a:cs typeface="Quicksand Bold"/>
                <a:sym typeface="Quicksand Bold"/>
              </a:rPr>
              <a:t>THEORETICAL BACKGROUND(ANNI)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0" y="2705686"/>
            <a:ext cx="5920317" cy="4057915"/>
          </a:xfrm>
          <a:custGeom>
            <a:avLst/>
            <a:gdLst/>
            <a:ahLst/>
            <a:cxnLst/>
            <a:rect r="r" b="b" t="t" l="l"/>
            <a:pathLst>
              <a:path h="4057915" w="5920317">
                <a:moveTo>
                  <a:pt x="0" y="0"/>
                </a:moveTo>
                <a:lnTo>
                  <a:pt x="5920317" y="0"/>
                </a:lnTo>
                <a:lnTo>
                  <a:pt x="5920317" y="4057915"/>
                </a:lnTo>
                <a:lnTo>
                  <a:pt x="0" y="4057915"/>
                </a:lnTo>
                <a:lnTo>
                  <a:pt x="0" y="0"/>
                </a:lnTo>
                <a:close/>
              </a:path>
            </a:pathLst>
          </a:custGeom>
          <a:blipFill>
            <a:blip r:embed="rId9"/>
            <a:stretch>
              <a:fillRect l="0" t="0" r="0" b="0"/>
            </a:stretch>
          </a:blipFill>
        </p:spPr>
      </p:sp>
      <p:sp>
        <p:nvSpPr>
          <p:cNvPr name="Freeform 8" id="8"/>
          <p:cNvSpPr/>
          <p:nvPr/>
        </p:nvSpPr>
        <p:spPr>
          <a:xfrm flipH="false" flipV="false" rot="0">
            <a:off x="6348344" y="2752764"/>
            <a:ext cx="5915917" cy="4052636"/>
          </a:xfrm>
          <a:custGeom>
            <a:avLst/>
            <a:gdLst/>
            <a:ahLst/>
            <a:cxnLst/>
            <a:rect r="r" b="b" t="t" l="l"/>
            <a:pathLst>
              <a:path h="4052636" w="5915917">
                <a:moveTo>
                  <a:pt x="0" y="0"/>
                </a:moveTo>
                <a:lnTo>
                  <a:pt x="5915917" y="0"/>
                </a:lnTo>
                <a:lnTo>
                  <a:pt x="5915917" y="4052636"/>
                </a:lnTo>
                <a:lnTo>
                  <a:pt x="0" y="4052636"/>
                </a:lnTo>
                <a:lnTo>
                  <a:pt x="0" y="0"/>
                </a:lnTo>
                <a:close/>
              </a:path>
            </a:pathLst>
          </a:custGeom>
          <a:blipFill>
            <a:blip r:embed="rId10"/>
            <a:stretch>
              <a:fillRect l="0" t="0" r="0" b="0"/>
            </a:stretch>
          </a:blipFill>
        </p:spPr>
      </p:sp>
      <p:sp>
        <p:nvSpPr>
          <p:cNvPr name="Freeform 9" id="9"/>
          <p:cNvSpPr/>
          <p:nvPr/>
        </p:nvSpPr>
        <p:spPr>
          <a:xfrm flipH="false" flipV="false" rot="0">
            <a:off x="12441434" y="2752764"/>
            <a:ext cx="5846566" cy="4010837"/>
          </a:xfrm>
          <a:custGeom>
            <a:avLst/>
            <a:gdLst/>
            <a:ahLst/>
            <a:cxnLst/>
            <a:rect r="r" b="b" t="t" l="l"/>
            <a:pathLst>
              <a:path h="4010837" w="5846566">
                <a:moveTo>
                  <a:pt x="0" y="0"/>
                </a:moveTo>
                <a:lnTo>
                  <a:pt x="5846566" y="0"/>
                </a:lnTo>
                <a:lnTo>
                  <a:pt x="5846566" y="4010837"/>
                </a:lnTo>
                <a:lnTo>
                  <a:pt x="0" y="4010837"/>
                </a:lnTo>
                <a:lnTo>
                  <a:pt x="0" y="0"/>
                </a:lnTo>
                <a:close/>
              </a:path>
            </a:pathLst>
          </a:custGeom>
          <a:blipFill>
            <a:blip r:embed="rId11"/>
            <a:stretch>
              <a:fillRect l="0" t="0" r="0" b="0"/>
            </a:stretch>
          </a:blipFill>
        </p:spPr>
      </p:sp>
      <p:sp>
        <p:nvSpPr>
          <p:cNvPr name="TextBox 10" id="10"/>
          <p:cNvSpPr txBox="true"/>
          <p:nvPr/>
        </p:nvSpPr>
        <p:spPr>
          <a:xfrm rot="0">
            <a:off x="2320080" y="922328"/>
            <a:ext cx="13647840" cy="604649"/>
          </a:xfrm>
          <a:prstGeom prst="rect">
            <a:avLst/>
          </a:prstGeom>
        </p:spPr>
        <p:txBody>
          <a:bodyPr anchor="t" rtlCol="false" tIns="0" lIns="0" bIns="0" rIns="0">
            <a:spAutoFit/>
          </a:bodyPr>
          <a:lstStyle/>
          <a:p>
            <a:pPr algn="ctr">
              <a:lnSpc>
                <a:spcPts val="4704"/>
              </a:lnSpc>
            </a:pPr>
            <a:r>
              <a:rPr lang="en-US" b="true" sz="4200">
                <a:solidFill>
                  <a:srgbClr val="FFFFFF"/>
                </a:solidFill>
                <a:latin typeface="Quicksand Bold"/>
                <a:ea typeface="Quicksand Bold"/>
                <a:cs typeface="Quicksand Bold"/>
                <a:sym typeface="Quicksand Bold"/>
              </a:rPr>
              <a:t>GRAPHS : LATTICE PARAMETERS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5654" y="2753214"/>
            <a:ext cx="5928268" cy="4154455"/>
          </a:xfrm>
          <a:custGeom>
            <a:avLst/>
            <a:gdLst/>
            <a:ahLst/>
            <a:cxnLst/>
            <a:rect r="r" b="b" t="t" l="l"/>
            <a:pathLst>
              <a:path h="4154455" w="5928268">
                <a:moveTo>
                  <a:pt x="0" y="0"/>
                </a:moveTo>
                <a:lnTo>
                  <a:pt x="5928268" y="0"/>
                </a:lnTo>
                <a:lnTo>
                  <a:pt x="5928268" y="4154455"/>
                </a:lnTo>
                <a:lnTo>
                  <a:pt x="0" y="4154455"/>
                </a:lnTo>
                <a:lnTo>
                  <a:pt x="0" y="0"/>
                </a:lnTo>
                <a:close/>
              </a:path>
            </a:pathLst>
          </a:custGeom>
          <a:blipFill>
            <a:blip r:embed="rId9"/>
            <a:stretch>
              <a:fillRect l="0" t="0" r="0" b="0"/>
            </a:stretch>
          </a:blipFill>
        </p:spPr>
      </p:sp>
      <p:sp>
        <p:nvSpPr>
          <p:cNvPr name="Freeform 8" id="8"/>
          <p:cNvSpPr/>
          <p:nvPr/>
        </p:nvSpPr>
        <p:spPr>
          <a:xfrm flipH="false" flipV="false" rot="0">
            <a:off x="12350849" y="2753214"/>
            <a:ext cx="5937151" cy="4154455"/>
          </a:xfrm>
          <a:custGeom>
            <a:avLst/>
            <a:gdLst/>
            <a:ahLst/>
            <a:cxnLst/>
            <a:rect r="r" b="b" t="t" l="l"/>
            <a:pathLst>
              <a:path h="4154455" w="5937151">
                <a:moveTo>
                  <a:pt x="0" y="0"/>
                </a:moveTo>
                <a:lnTo>
                  <a:pt x="5937151" y="0"/>
                </a:lnTo>
                <a:lnTo>
                  <a:pt x="5937151" y="4154455"/>
                </a:lnTo>
                <a:lnTo>
                  <a:pt x="0" y="4154455"/>
                </a:lnTo>
                <a:lnTo>
                  <a:pt x="0" y="0"/>
                </a:lnTo>
                <a:close/>
              </a:path>
            </a:pathLst>
          </a:custGeom>
          <a:blipFill>
            <a:blip r:embed="rId10"/>
            <a:stretch>
              <a:fillRect l="0" t="0" r="0" b="0"/>
            </a:stretch>
          </a:blipFill>
        </p:spPr>
      </p:sp>
      <p:sp>
        <p:nvSpPr>
          <p:cNvPr name="Freeform 9" id="9"/>
          <p:cNvSpPr/>
          <p:nvPr/>
        </p:nvSpPr>
        <p:spPr>
          <a:xfrm flipH="false" flipV="false" rot="0">
            <a:off x="6210147" y="2753214"/>
            <a:ext cx="5867707" cy="4105520"/>
          </a:xfrm>
          <a:custGeom>
            <a:avLst/>
            <a:gdLst/>
            <a:ahLst/>
            <a:cxnLst/>
            <a:rect r="r" b="b" t="t" l="l"/>
            <a:pathLst>
              <a:path h="4105520" w="5867707">
                <a:moveTo>
                  <a:pt x="0" y="0"/>
                </a:moveTo>
                <a:lnTo>
                  <a:pt x="5867706" y="0"/>
                </a:lnTo>
                <a:lnTo>
                  <a:pt x="5867706" y="4105520"/>
                </a:lnTo>
                <a:lnTo>
                  <a:pt x="0" y="4105520"/>
                </a:lnTo>
                <a:lnTo>
                  <a:pt x="0" y="0"/>
                </a:lnTo>
                <a:close/>
              </a:path>
            </a:pathLst>
          </a:custGeom>
          <a:blipFill>
            <a:blip r:embed="rId11"/>
            <a:stretch>
              <a:fillRect l="0" t="0" r="0" b="0"/>
            </a:stretch>
          </a:blipFill>
        </p:spPr>
      </p:sp>
      <p:sp>
        <p:nvSpPr>
          <p:cNvPr name="Freeform 10" id="10"/>
          <p:cNvSpPr/>
          <p:nvPr/>
        </p:nvSpPr>
        <p:spPr>
          <a:xfrm flipH="false" flipV="false" rot="0">
            <a:off x="2362797" y="2949480"/>
            <a:ext cx="1213982" cy="644928"/>
          </a:xfrm>
          <a:custGeom>
            <a:avLst/>
            <a:gdLst/>
            <a:ahLst/>
            <a:cxnLst/>
            <a:rect r="r" b="b" t="t" l="l"/>
            <a:pathLst>
              <a:path h="644928" w="1213982">
                <a:moveTo>
                  <a:pt x="0" y="0"/>
                </a:moveTo>
                <a:lnTo>
                  <a:pt x="1213982" y="0"/>
                </a:lnTo>
                <a:lnTo>
                  <a:pt x="1213982" y="644928"/>
                </a:lnTo>
                <a:lnTo>
                  <a:pt x="0" y="6449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537009" y="2949480"/>
            <a:ext cx="1213982" cy="644928"/>
          </a:xfrm>
          <a:custGeom>
            <a:avLst/>
            <a:gdLst/>
            <a:ahLst/>
            <a:cxnLst/>
            <a:rect r="r" b="b" t="t" l="l"/>
            <a:pathLst>
              <a:path h="644928" w="1213982">
                <a:moveTo>
                  <a:pt x="0" y="0"/>
                </a:moveTo>
                <a:lnTo>
                  <a:pt x="1213982" y="0"/>
                </a:lnTo>
                <a:lnTo>
                  <a:pt x="1213982" y="644928"/>
                </a:lnTo>
                <a:lnTo>
                  <a:pt x="0" y="6449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4712433" y="2949480"/>
            <a:ext cx="1213982" cy="644928"/>
          </a:xfrm>
          <a:custGeom>
            <a:avLst/>
            <a:gdLst/>
            <a:ahLst/>
            <a:cxnLst/>
            <a:rect r="r" b="b" t="t" l="l"/>
            <a:pathLst>
              <a:path h="644928" w="1213982">
                <a:moveTo>
                  <a:pt x="0" y="0"/>
                </a:moveTo>
                <a:lnTo>
                  <a:pt x="1213983" y="0"/>
                </a:lnTo>
                <a:lnTo>
                  <a:pt x="1213983" y="644928"/>
                </a:lnTo>
                <a:lnTo>
                  <a:pt x="0" y="6449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3244173">
            <a:off x="382630" y="5967257"/>
            <a:ext cx="1138019" cy="604572"/>
          </a:xfrm>
          <a:custGeom>
            <a:avLst/>
            <a:gdLst/>
            <a:ahLst/>
            <a:cxnLst/>
            <a:rect r="r" b="b" t="t" l="l"/>
            <a:pathLst>
              <a:path h="604572" w="1138019">
                <a:moveTo>
                  <a:pt x="0" y="0"/>
                </a:moveTo>
                <a:lnTo>
                  <a:pt x="1138018" y="0"/>
                </a:lnTo>
                <a:lnTo>
                  <a:pt x="1138018" y="604572"/>
                </a:lnTo>
                <a:lnTo>
                  <a:pt x="0" y="6045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3610547">
            <a:off x="6773576" y="6170078"/>
            <a:ext cx="887051" cy="471246"/>
          </a:xfrm>
          <a:custGeom>
            <a:avLst/>
            <a:gdLst/>
            <a:ahLst/>
            <a:cxnLst/>
            <a:rect r="r" b="b" t="t" l="l"/>
            <a:pathLst>
              <a:path h="471246" w="887051">
                <a:moveTo>
                  <a:pt x="0" y="0"/>
                </a:moveTo>
                <a:lnTo>
                  <a:pt x="887051" y="0"/>
                </a:lnTo>
                <a:lnTo>
                  <a:pt x="887051" y="471246"/>
                </a:lnTo>
                <a:lnTo>
                  <a:pt x="0" y="4712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3570135">
            <a:off x="12920538" y="6210701"/>
            <a:ext cx="838452" cy="445428"/>
          </a:xfrm>
          <a:custGeom>
            <a:avLst/>
            <a:gdLst/>
            <a:ahLst/>
            <a:cxnLst/>
            <a:rect r="r" b="b" t="t" l="l"/>
            <a:pathLst>
              <a:path h="445428" w="838452">
                <a:moveTo>
                  <a:pt x="0" y="0"/>
                </a:moveTo>
                <a:lnTo>
                  <a:pt x="838451" y="0"/>
                </a:lnTo>
                <a:lnTo>
                  <a:pt x="838451" y="445428"/>
                </a:lnTo>
                <a:lnTo>
                  <a:pt x="0" y="4454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6" id="16"/>
          <p:cNvSpPr txBox="true"/>
          <p:nvPr/>
        </p:nvSpPr>
        <p:spPr>
          <a:xfrm rot="0">
            <a:off x="4810653" y="1057275"/>
            <a:ext cx="8666695" cy="430752"/>
          </a:xfrm>
          <a:prstGeom prst="rect">
            <a:avLst/>
          </a:prstGeom>
        </p:spPr>
        <p:txBody>
          <a:bodyPr anchor="t" rtlCol="false" tIns="0" lIns="0" bIns="0" rIns="0">
            <a:spAutoFit/>
          </a:bodyPr>
          <a:lstStyle/>
          <a:p>
            <a:pPr algn="ctr">
              <a:lnSpc>
                <a:spcPts val="3384"/>
              </a:lnSpc>
            </a:pPr>
            <a:r>
              <a:rPr lang="en-US" b="true" sz="3021">
                <a:solidFill>
                  <a:srgbClr val="FFFFFF"/>
                </a:solidFill>
                <a:latin typeface="Quicksand Bold"/>
                <a:ea typeface="Quicksand Bold"/>
                <a:cs typeface="Quicksand Bold"/>
                <a:sym typeface="Quicksand Bold"/>
              </a:rPr>
              <a:t>GRAPHS : INTRINSIC STACKING FAULT ENERG</a:t>
            </a:r>
            <a:r>
              <a:rPr lang="en-US" b="true" sz="3021">
                <a:solidFill>
                  <a:srgbClr val="000000"/>
                </a:solidFill>
                <a:latin typeface="Quicksand Bold"/>
                <a:ea typeface="Quicksand Bold"/>
                <a:cs typeface="Quicksand Bold"/>
                <a:sym typeface="Quicksand Bold"/>
              </a:rPr>
              <a:t>Y</a:t>
            </a:r>
          </a:p>
        </p:txBody>
      </p:sp>
      <p:sp>
        <p:nvSpPr>
          <p:cNvPr name="TextBox 17" id="17"/>
          <p:cNvSpPr txBox="true"/>
          <p:nvPr/>
        </p:nvSpPr>
        <p:spPr>
          <a:xfrm rot="0">
            <a:off x="2742527" y="3099066"/>
            <a:ext cx="454521" cy="389426"/>
          </a:xfrm>
          <a:prstGeom prst="rect">
            <a:avLst/>
          </a:prstGeom>
        </p:spPr>
        <p:txBody>
          <a:bodyPr anchor="t" rtlCol="false" tIns="0" lIns="0" bIns="0" rIns="0">
            <a:spAutoFit/>
          </a:bodyPr>
          <a:lstStyle/>
          <a:p>
            <a:pPr algn="ctr">
              <a:lnSpc>
                <a:spcPts val="1635"/>
              </a:lnSpc>
            </a:pPr>
            <a:r>
              <a:rPr lang="en-US" sz="1168" b="true">
                <a:solidFill>
                  <a:srgbClr val="000000"/>
                </a:solidFill>
                <a:latin typeface="Canva Sans Bold"/>
                <a:ea typeface="Canva Sans Bold"/>
                <a:cs typeface="Canva Sans Bold"/>
                <a:sym typeface="Canva Sans Bold"/>
              </a:rPr>
              <a:t>Nickel</a:t>
            </a:r>
          </a:p>
          <a:p>
            <a:pPr algn="ctr">
              <a:lnSpc>
                <a:spcPts val="1635"/>
              </a:lnSpc>
            </a:pPr>
            <a:r>
              <a:rPr lang="en-US" sz="1168" b="true">
                <a:solidFill>
                  <a:srgbClr val="000000"/>
                </a:solidFill>
                <a:latin typeface="Canva Sans Bold"/>
                <a:ea typeface="Canva Sans Bold"/>
                <a:cs typeface="Canva Sans Bold"/>
                <a:sym typeface="Canva Sans Bold"/>
              </a:rPr>
              <a:t>Ni</a:t>
            </a:r>
            <a:r>
              <a:rPr lang="en-US" sz="1168" b="true">
                <a:solidFill>
                  <a:srgbClr val="FFFFFF"/>
                </a:solidFill>
                <a:latin typeface="Canva Sans Bold"/>
                <a:ea typeface="Canva Sans Bold"/>
                <a:cs typeface="Canva Sans Bold"/>
                <a:sym typeface="Canva Sans Bold"/>
              </a:rPr>
              <a:t>)</a:t>
            </a:r>
          </a:p>
        </p:txBody>
      </p:sp>
      <p:sp>
        <p:nvSpPr>
          <p:cNvPr name="TextBox 18" id="18"/>
          <p:cNvSpPr txBox="true"/>
          <p:nvPr/>
        </p:nvSpPr>
        <p:spPr>
          <a:xfrm rot="0">
            <a:off x="15021078" y="3019661"/>
            <a:ext cx="564146" cy="468831"/>
          </a:xfrm>
          <a:prstGeom prst="rect">
            <a:avLst/>
          </a:prstGeom>
        </p:spPr>
        <p:txBody>
          <a:bodyPr anchor="t" rtlCol="false" tIns="0" lIns="0" bIns="0" rIns="0">
            <a:spAutoFit/>
          </a:bodyPr>
          <a:lstStyle/>
          <a:p>
            <a:pPr algn="ctr">
              <a:lnSpc>
                <a:spcPts val="1884"/>
              </a:lnSpc>
            </a:pPr>
            <a:r>
              <a:rPr lang="en-US" sz="1346" b="true">
                <a:solidFill>
                  <a:srgbClr val="000000"/>
                </a:solidFill>
                <a:latin typeface="Canva Sans Bold"/>
                <a:ea typeface="Canva Sans Bold"/>
                <a:cs typeface="Canva Sans Bold"/>
                <a:sym typeface="Canva Sans Bold"/>
              </a:rPr>
              <a:t>Nickel </a:t>
            </a:r>
          </a:p>
          <a:p>
            <a:pPr algn="ctr">
              <a:lnSpc>
                <a:spcPts val="1884"/>
              </a:lnSpc>
            </a:pPr>
            <a:r>
              <a:rPr lang="en-US" sz="1346" b="true">
                <a:solidFill>
                  <a:srgbClr val="000000"/>
                </a:solidFill>
                <a:latin typeface="Canva Sans Bold"/>
                <a:ea typeface="Canva Sans Bold"/>
                <a:cs typeface="Canva Sans Bold"/>
                <a:sym typeface="Canva Sans Bold"/>
              </a:rPr>
              <a:t>Ni</a:t>
            </a:r>
          </a:p>
        </p:txBody>
      </p:sp>
      <p:sp>
        <p:nvSpPr>
          <p:cNvPr name="TextBox 19" id="19"/>
          <p:cNvSpPr txBox="true"/>
          <p:nvPr/>
        </p:nvSpPr>
        <p:spPr>
          <a:xfrm rot="3200071">
            <a:off x="574279" y="6090171"/>
            <a:ext cx="774008" cy="344385"/>
          </a:xfrm>
          <a:prstGeom prst="rect">
            <a:avLst/>
          </a:prstGeom>
        </p:spPr>
        <p:txBody>
          <a:bodyPr anchor="t" rtlCol="false" tIns="0" lIns="0" bIns="0" rIns="0">
            <a:spAutoFit/>
          </a:bodyPr>
          <a:lstStyle/>
          <a:p>
            <a:pPr algn="ctr">
              <a:lnSpc>
                <a:spcPts val="1493"/>
              </a:lnSpc>
            </a:pPr>
            <a:r>
              <a:rPr lang="en-US" sz="1066" b="true">
                <a:solidFill>
                  <a:srgbClr val="000000"/>
                </a:solidFill>
                <a:latin typeface="Canva Sans Bold"/>
                <a:ea typeface="Canva Sans Bold"/>
                <a:cs typeface="Canva Sans Bold"/>
                <a:sym typeface="Canva Sans Bold"/>
              </a:rPr>
              <a:t>Chromium</a:t>
            </a:r>
          </a:p>
          <a:p>
            <a:pPr algn="ctr">
              <a:lnSpc>
                <a:spcPts val="1493"/>
              </a:lnSpc>
            </a:pPr>
            <a:r>
              <a:rPr lang="en-US" sz="1066" b="true">
                <a:solidFill>
                  <a:srgbClr val="000000"/>
                </a:solidFill>
                <a:latin typeface="Canva Sans Bold"/>
                <a:ea typeface="Canva Sans Bold"/>
                <a:cs typeface="Canva Sans Bold"/>
                <a:sym typeface="Canva Sans Bold"/>
              </a:rPr>
              <a:t>Cr</a:t>
            </a:r>
          </a:p>
        </p:txBody>
      </p:sp>
      <p:sp>
        <p:nvSpPr>
          <p:cNvPr name="TextBox 20" id="20"/>
          <p:cNvSpPr txBox="true"/>
          <p:nvPr/>
        </p:nvSpPr>
        <p:spPr>
          <a:xfrm rot="0">
            <a:off x="9139238" y="4209429"/>
            <a:ext cx="9525" cy="1566544"/>
          </a:xfrm>
          <a:prstGeom prst="rect">
            <a:avLst/>
          </a:prstGeom>
        </p:spPr>
        <p:txBody>
          <a:bodyPr anchor="t" rtlCol="false" tIns="0" lIns="0" bIns="0" rIns="0">
            <a:spAutoFit/>
          </a:bodyPr>
          <a:lstStyle/>
          <a:p>
            <a:pPr algn="ctr">
              <a:lnSpc>
                <a:spcPts val="12880"/>
              </a:lnSpc>
            </a:pPr>
          </a:p>
        </p:txBody>
      </p:sp>
      <p:sp>
        <p:nvSpPr>
          <p:cNvPr name="TextBox 21" id="21"/>
          <p:cNvSpPr txBox="true"/>
          <p:nvPr/>
        </p:nvSpPr>
        <p:spPr>
          <a:xfrm rot="3602135">
            <a:off x="6931474" y="6243316"/>
            <a:ext cx="587758" cy="315255"/>
          </a:xfrm>
          <a:prstGeom prst="rect">
            <a:avLst/>
          </a:prstGeom>
        </p:spPr>
        <p:txBody>
          <a:bodyPr anchor="t" rtlCol="false" tIns="0" lIns="0" bIns="0" rIns="0">
            <a:spAutoFit/>
          </a:bodyPr>
          <a:lstStyle/>
          <a:p>
            <a:pPr algn="ctr">
              <a:lnSpc>
                <a:spcPts val="1256"/>
              </a:lnSpc>
            </a:pPr>
            <a:r>
              <a:rPr lang="en-US" sz="897" b="true">
                <a:solidFill>
                  <a:srgbClr val="1E1A1B"/>
                </a:solidFill>
                <a:latin typeface="Canva Sans Bold"/>
                <a:ea typeface="Canva Sans Bold"/>
                <a:cs typeface="Canva Sans Bold"/>
                <a:sym typeface="Canva Sans Bold"/>
              </a:rPr>
              <a:t>Chromium</a:t>
            </a:r>
          </a:p>
          <a:p>
            <a:pPr algn="ctr">
              <a:lnSpc>
                <a:spcPts val="1256"/>
              </a:lnSpc>
            </a:pPr>
            <a:r>
              <a:rPr lang="en-US" sz="897" b="true">
                <a:solidFill>
                  <a:srgbClr val="1E1A1B"/>
                </a:solidFill>
                <a:latin typeface="Canva Sans Bold"/>
                <a:ea typeface="Canva Sans Bold"/>
                <a:cs typeface="Canva Sans Bold"/>
                <a:sym typeface="Canva Sans Bold"/>
              </a:rPr>
              <a:t>Cr</a:t>
            </a:r>
          </a:p>
        </p:txBody>
      </p:sp>
      <p:sp>
        <p:nvSpPr>
          <p:cNvPr name="TextBox 22" id="22"/>
          <p:cNvSpPr txBox="true"/>
          <p:nvPr/>
        </p:nvSpPr>
        <p:spPr>
          <a:xfrm rot="3466089">
            <a:off x="13015681" y="6344846"/>
            <a:ext cx="809752" cy="276901"/>
          </a:xfrm>
          <a:prstGeom prst="rect">
            <a:avLst/>
          </a:prstGeom>
        </p:spPr>
        <p:txBody>
          <a:bodyPr anchor="t" rtlCol="false" tIns="0" lIns="0" bIns="0" rIns="0">
            <a:spAutoFit/>
          </a:bodyPr>
          <a:lstStyle/>
          <a:p>
            <a:pPr algn="ctr">
              <a:lnSpc>
                <a:spcPts val="1152"/>
              </a:lnSpc>
            </a:pPr>
            <a:r>
              <a:rPr lang="en-US" sz="823" b="true">
                <a:solidFill>
                  <a:srgbClr val="000000"/>
                </a:solidFill>
                <a:latin typeface="Canva Sans Bold"/>
                <a:ea typeface="Canva Sans Bold"/>
                <a:cs typeface="Canva Sans Bold"/>
                <a:sym typeface="Canva Sans Bold"/>
              </a:rPr>
              <a:t>Chromium</a:t>
            </a:r>
          </a:p>
          <a:p>
            <a:pPr algn="ctr">
              <a:lnSpc>
                <a:spcPts val="1152"/>
              </a:lnSpc>
            </a:pPr>
            <a:r>
              <a:rPr lang="en-US" sz="823" b="true">
                <a:solidFill>
                  <a:srgbClr val="000000"/>
                </a:solidFill>
                <a:latin typeface="Canva Sans Bold"/>
                <a:ea typeface="Canva Sans Bold"/>
                <a:cs typeface="Canva Sans Bold"/>
                <a:sym typeface="Canva Sans Bold"/>
              </a:rPr>
              <a:t>Cr</a:t>
            </a:r>
          </a:p>
        </p:txBody>
      </p:sp>
      <p:sp>
        <p:nvSpPr>
          <p:cNvPr name="TextBox 23" id="23"/>
          <p:cNvSpPr txBox="true"/>
          <p:nvPr/>
        </p:nvSpPr>
        <p:spPr>
          <a:xfrm rot="0">
            <a:off x="5595740" y="7755394"/>
            <a:ext cx="7744024" cy="1157605"/>
          </a:xfrm>
          <a:prstGeom prst="rect">
            <a:avLst/>
          </a:prstGeom>
        </p:spPr>
        <p:txBody>
          <a:bodyPr anchor="t" rtlCol="false" tIns="0" lIns="0" bIns="0" rIns="0">
            <a:spAutoFit/>
          </a:bodyPr>
          <a:lstStyle/>
          <a:p>
            <a:pPr algn="ctr">
              <a:lnSpc>
                <a:spcPts val="8960"/>
              </a:lnSpc>
              <a:spcBef>
                <a:spcPct val="0"/>
              </a:spcBef>
            </a:pPr>
            <a:r>
              <a:rPr lang="en-US" b="true" sz="8000">
                <a:solidFill>
                  <a:srgbClr val="FFFFFF"/>
                </a:solidFill>
                <a:latin typeface="Quicksand Bold"/>
                <a:ea typeface="Quicksand Bold"/>
                <a:cs typeface="Quicksand Bold"/>
                <a:sym typeface="Quicksand Bold"/>
              </a:rPr>
              <a:t>BY ANNI MODEL</a:t>
            </a:r>
          </a:p>
        </p:txBody>
      </p:sp>
      <p:sp>
        <p:nvSpPr>
          <p:cNvPr name="TextBox 24" id="24"/>
          <p:cNvSpPr txBox="true"/>
          <p:nvPr/>
        </p:nvSpPr>
        <p:spPr>
          <a:xfrm rot="0">
            <a:off x="8879697" y="3075311"/>
            <a:ext cx="437355" cy="380465"/>
          </a:xfrm>
          <a:prstGeom prst="rect">
            <a:avLst/>
          </a:prstGeom>
        </p:spPr>
        <p:txBody>
          <a:bodyPr anchor="t" rtlCol="false" tIns="0" lIns="0" bIns="0" rIns="0">
            <a:spAutoFit/>
          </a:bodyPr>
          <a:lstStyle/>
          <a:p>
            <a:pPr algn="ctr">
              <a:lnSpc>
                <a:spcPts val="1573"/>
              </a:lnSpc>
            </a:pPr>
            <a:r>
              <a:rPr lang="en-US" sz="1124" b="true">
                <a:solidFill>
                  <a:srgbClr val="000000"/>
                </a:solidFill>
                <a:latin typeface="Canva Sans Bold"/>
                <a:ea typeface="Canva Sans Bold"/>
                <a:cs typeface="Canva Sans Bold"/>
                <a:sym typeface="Canva Sans Bold"/>
              </a:rPr>
              <a:t>Nickel</a:t>
            </a:r>
          </a:p>
          <a:p>
            <a:pPr algn="ctr">
              <a:lnSpc>
                <a:spcPts val="1573"/>
              </a:lnSpc>
            </a:pPr>
            <a:r>
              <a:rPr lang="en-US" sz="1124" b="true">
                <a:solidFill>
                  <a:srgbClr val="000000"/>
                </a:solidFill>
                <a:latin typeface="Canva Sans Bold"/>
                <a:ea typeface="Canva Sans Bold"/>
                <a:cs typeface="Canva Sans Bold"/>
                <a:sym typeface="Canva Sans Bold"/>
              </a:rPr>
              <a:t>Ni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DAF0fN8R4l0</dc:identifier>
  <dcterms:modified xsi:type="dcterms:W3CDTF">2011-08-01T06:04:30Z</dcterms:modified>
  <cp:revision>1</cp:revision>
  <dc:title>Effect of alloying on lattice parameters and stacking fault energies for FCC lattice.</dc:title>
</cp:coreProperties>
</file>